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1" r:id="rId3"/>
    <p:sldId id="265" r:id="rId4"/>
    <p:sldId id="262" r:id="rId5"/>
    <p:sldId id="263" r:id="rId6"/>
    <p:sldId id="266" r:id="rId7"/>
    <p:sldId id="272" r:id="rId8"/>
    <p:sldId id="267" r:id="rId9"/>
    <p:sldId id="274" r:id="rId10"/>
    <p:sldId id="273" r:id="rId11"/>
    <p:sldId id="275" r:id="rId12"/>
    <p:sldId id="268" r:id="rId13"/>
    <p:sldId id="269"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40404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085" autoAdjust="0"/>
  </p:normalViewPr>
  <p:slideViewPr>
    <p:cSldViewPr snapToGrid="0">
      <p:cViewPr varScale="1">
        <p:scale>
          <a:sx n="73" d="100"/>
          <a:sy n="73" d="100"/>
        </p:scale>
        <p:origin x="195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57BDD2-9B39-43E2-B03B-7379B3C11AB9}" type="datetimeFigureOut">
              <a:rPr lang="en-GB" smtClean="0"/>
              <a:t>16/05/2021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893E19-7FCA-4DE3-BCB5-47D088A66A3A}" type="slidenum">
              <a:rPr lang="en-GB" smtClean="0"/>
              <a:t>‹#›</a:t>
            </a:fld>
            <a:endParaRPr lang="en-GB"/>
          </a:p>
        </p:txBody>
      </p:sp>
    </p:spTree>
    <p:extLst>
      <p:ext uri="{BB962C8B-B14F-4D97-AF65-F5344CB8AC3E}">
        <p14:creationId xmlns:p14="http://schemas.microsoft.com/office/powerpoint/2010/main" val="295499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RUI?</a:t>
            </a:r>
          </a:p>
        </p:txBody>
      </p:sp>
      <p:sp>
        <p:nvSpPr>
          <p:cNvPr id="4" name="Slide Number Placeholder 3"/>
          <p:cNvSpPr>
            <a:spLocks noGrp="1"/>
          </p:cNvSpPr>
          <p:nvPr>
            <p:ph type="sldNum" sz="quarter" idx="5"/>
          </p:nvPr>
        </p:nvSpPr>
        <p:spPr/>
        <p:txBody>
          <a:bodyPr/>
          <a:lstStyle/>
          <a:p>
            <a:fld id="{35893E19-7FCA-4DE3-BCB5-47D088A66A3A}" type="slidenum">
              <a:rPr lang="en-GB" smtClean="0"/>
              <a:t>1</a:t>
            </a:fld>
            <a:endParaRPr lang="en-GB"/>
          </a:p>
        </p:txBody>
      </p:sp>
    </p:spTree>
    <p:extLst>
      <p:ext uri="{BB962C8B-B14F-4D97-AF65-F5344CB8AC3E}">
        <p14:creationId xmlns:p14="http://schemas.microsoft.com/office/powerpoint/2010/main" val="1884372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----- 22</a:t>
            </a:r>
          </a:p>
          <a:p>
            <a:r>
              <a:rPr lang="en-GB" dirty="0"/>
              <a:t>The data visualisation was done using a selection of panels in Kibana. For this project it was crucial to display data in time series graphs that could represent the website availability and performance over time. Other visualisations were also added with the purpose of problem detection as well as to generate metrics of comparison to test the application usefulness.</a:t>
            </a:r>
          </a:p>
        </p:txBody>
      </p:sp>
      <p:sp>
        <p:nvSpPr>
          <p:cNvPr id="4" name="Slide Number Placeholder 3"/>
          <p:cNvSpPr>
            <a:spLocks noGrp="1"/>
          </p:cNvSpPr>
          <p:nvPr>
            <p:ph type="sldNum" sz="quarter" idx="5"/>
          </p:nvPr>
        </p:nvSpPr>
        <p:spPr/>
        <p:txBody>
          <a:bodyPr/>
          <a:lstStyle/>
          <a:p>
            <a:fld id="{35893E19-7FCA-4DE3-BCB5-47D088A66A3A}" type="slidenum">
              <a:rPr lang="en-GB" smtClean="0"/>
              <a:t>10</a:t>
            </a:fld>
            <a:endParaRPr lang="en-GB"/>
          </a:p>
        </p:txBody>
      </p:sp>
    </p:spTree>
    <p:extLst>
      <p:ext uri="{BB962C8B-B14F-4D97-AF65-F5344CB8AC3E}">
        <p14:creationId xmlns:p14="http://schemas.microsoft.com/office/powerpoint/2010/main" val="2069639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-----44</a:t>
            </a:r>
          </a:p>
          <a:p>
            <a:r>
              <a:rPr lang="en-GB" dirty="0"/>
              <a:t>The Final part was the deployment of the application to a virtual machine in Microsoft azure, the diagram represents the three images that form the application, and in specific how the application is packaged. As you can see the Java app is compiled into a JAR file, and copied to a docker image with the required tools (</a:t>
            </a:r>
            <a:r>
              <a:rPr lang="en-GB" dirty="0" err="1"/>
              <a:t>firefox</a:t>
            </a:r>
            <a:r>
              <a:rPr lang="en-GB" dirty="0"/>
              <a:t> and </a:t>
            </a:r>
            <a:r>
              <a:rPr lang="en-GB" dirty="0" err="1"/>
              <a:t>geckodriver</a:t>
            </a:r>
            <a:r>
              <a:rPr lang="en-GB" dirty="0"/>
              <a:t>). That image is used within a </a:t>
            </a:r>
            <a:r>
              <a:rPr lang="en-GB" dirty="0" err="1"/>
              <a:t>DockerCompose</a:t>
            </a:r>
            <a:r>
              <a:rPr lang="en-GB" dirty="0"/>
              <a:t> file that gets the official images for ElasticSearch and Kibana. </a:t>
            </a:r>
          </a:p>
          <a:p>
            <a:r>
              <a:rPr lang="en-GB" dirty="0"/>
              <a:t>When there were significant developments, the application was pushed to GitHub so it could be pulled from the virtual machine. Finally the program was started in the virtual machine and made available with a public DNS.</a:t>
            </a:r>
          </a:p>
        </p:txBody>
      </p:sp>
      <p:sp>
        <p:nvSpPr>
          <p:cNvPr id="4" name="Slide Number Placeholder 3"/>
          <p:cNvSpPr>
            <a:spLocks noGrp="1"/>
          </p:cNvSpPr>
          <p:nvPr>
            <p:ph type="sldNum" sz="quarter" idx="5"/>
          </p:nvPr>
        </p:nvSpPr>
        <p:spPr/>
        <p:txBody>
          <a:bodyPr/>
          <a:lstStyle/>
          <a:p>
            <a:fld id="{35893E19-7FCA-4DE3-BCB5-47D088A66A3A}" type="slidenum">
              <a:rPr lang="en-GB" smtClean="0"/>
              <a:t>11</a:t>
            </a:fld>
            <a:endParaRPr lang="en-GB"/>
          </a:p>
        </p:txBody>
      </p:sp>
    </p:spTree>
    <p:extLst>
      <p:ext uri="{BB962C8B-B14F-4D97-AF65-F5344CB8AC3E}">
        <p14:creationId xmlns:p14="http://schemas.microsoft.com/office/powerpoint/2010/main" val="1962216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-----45</a:t>
            </a:r>
          </a:p>
          <a:p>
            <a:r>
              <a:rPr lang="en-GB" dirty="0"/>
              <a:t>The artefact was tested 3 different ways</a:t>
            </a:r>
          </a:p>
          <a:p>
            <a:r>
              <a:rPr lang="en-GB" dirty="0"/>
              <a:t>The first test to compare the artefact results against other web monitoring tools and giving them a score based on their relative standard deviation. This test resulted in 77% accuracy against the compared tools.</a:t>
            </a:r>
          </a:p>
          <a:p>
            <a:r>
              <a:rPr lang="en-GB" dirty="0"/>
              <a:t>The second one was trying to use the application for long periods of time. Which during development was repeatedly causing problems, with both, failed tests and the application stopping between the 3 to 6 days range.</a:t>
            </a:r>
          </a:p>
          <a:p>
            <a:r>
              <a:rPr lang="en-GB" dirty="0"/>
              <a:t>The final one was to inject performance regressions in a monitored test website. The analysis showed that the injections could be easily identified through the graphs, and further analysis could point the requests causing major delays in the page.</a:t>
            </a:r>
          </a:p>
        </p:txBody>
      </p:sp>
      <p:sp>
        <p:nvSpPr>
          <p:cNvPr id="4" name="Slide Number Placeholder 3"/>
          <p:cNvSpPr>
            <a:spLocks noGrp="1"/>
          </p:cNvSpPr>
          <p:nvPr>
            <p:ph type="sldNum" sz="quarter" idx="5"/>
          </p:nvPr>
        </p:nvSpPr>
        <p:spPr/>
        <p:txBody>
          <a:bodyPr/>
          <a:lstStyle/>
          <a:p>
            <a:fld id="{35893E19-7FCA-4DE3-BCB5-47D088A66A3A}" type="slidenum">
              <a:rPr lang="en-GB" smtClean="0"/>
              <a:t>12</a:t>
            </a:fld>
            <a:endParaRPr lang="en-GB"/>
          </a:p>
        </p:txBody>
      </p:sp>
    </p:spTree>
    <p:extLst>
      <p:ext uri="{BB962C8B-B14F-4D97-AF65-F5344CB8AC3E}">
        <p14:creationId xmlns:p14="http://schemas.microsoft.com/office/powerpoint/2010/main" val="2848650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-----27</a:t>
            </a:r>
          </a:p>
          <a:p>
            <a:r>
              <a:rPr lang="en-GB" dirty="0"/>
              <a:t>My final conclusions are that the application can accurately monitor a website load time but is not precise for the page size.</a:t>
            </a:r>
          </a:p>
          <a:p>
            <a:r>
              <a:rPr lang="en-GB" dirty="0"/>
              <a:t>In general it showed consistent overall performance with equal intervals between tests. </a:t>
            </a:r>
            <a:r>
              <a:rPr lang="en-GB" dirty="0" err="1"/>
              <a:t>Unfortunely</a:t>
            </a:r>
            <a:r>
              <a:rPr lang="en-GB" dirty="0"/>
              <a:t>, the java docker image stops after a few days and the cause was not found.</a:t>
            </a:r>
          </a:p>
          <a:p>
            <a:r>
              <a:rPr lang="en-GB" dirty="0"/>
              <a:t>The application still needs some improvements on the existing features but is in a good place to be expanded.</a:t>
            </a:r>
          </a:p>
        </p:txBody>
      </p:sp>
      <p:sp>
        <p:nvSpPr>
          <p:cNvPr id="4" name="Slide Number Placeholder 3"/>
          <p:cNvSpPr>
            <a:spLocks noGrp="1"/>
          </p:cNvSpPr>
          <p:nvPr>
            <p:ph type="sldNum" sz="quarter" idx="5"/>
          </p:nvPr>
        </p:nvSpPr>
        <p:spPr/>
        <p:txBody>
          <a:bodyPr/>
          <a:lstStyle/>
          <a:p>
            <a:fld id="{35893E19-7FCA-4DE3-BCB5-47D088A66A3A}" type="slidenum">
              <a:rPr lang="en-GB" smtClean="0"/>
              <a:t>13</a:t>
            </a:fld>
            <a:endParaRPr lang="en-GB"/>
          </a:p>
        </p:txBody>
      </p:sp>
    </p:spTree>
    <p:extLst>
      <p:ext uri="{BB962C8B-B14F-4D97-AF65-F5344CB8AC3E}">
        <p14:creationId xmlns:p14="http://schemas.microsoft.com/office/powerpoint/2010/main" val="3341466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----- 30</a:t>
            </a:r>
          </a:p>
          <a:p>
            <a:r>
              <a:rPr lang="en-GB" dirty="0"/>
              <a:t>This research flourished from the increasing reach of the internet and how crucial it is for both businesses and individuals to have online presence. Although most also use social media, most should also have a professional website, with basic information and their products or services. Same as in the real world clients have expectations, and that holds true for websites too, most users expect a good and easy to navigate design with fast loading times, but that can be hard to maintain, primarily when the website gets frequent updates or additions.</a:t>
            </a:r>
          </a:p>
          <a:p>
            <a:endParaRPr lang="en-GB" dirty="0"/>
          </a:p>
          <a:p>
            <a:endParaRPr lang="en-GB" dirty="0"/>
          </a:p>
          <a:p>
            <a:r>
              <a:rPr lang="en-GB" dirty="0"/>
              <a:t>Because of increasing reach of the internet, businesses and individuals need an online presence to stay competitive. .When it comes to websites, users have certain expectation in regards to design, functionality and performance, and to help meet those needs they can use web monitoring so they can learn about user metrics as well as website performance and slowdowns experienced.</a:t>
            </a:r>
          </a:p>
        </p:txBody>
      </p:sp>
      <p:sp>
        <p:nvSpPr>
          <p:cNvPr id="4" name="Slide Number Placeholder 3"/>
          <p:cNvSpPr>
            <a:spLocks noGrp="1"/>
          </p:cNvSpPr>
          <p:nvPr>
            <p:ph type="sldNum" sz="quarter" idx="5"/>
          </p:nvPr>
        </p:nvSpPr>
        <p:spPr/>
        <p:txBody>
          <a:bodyPr/>
          <a:lstStyle/>
          <a:p>
            <a:fld id="{35893E19-7FCA-4DE3-BCB5-47D088A66A3A}" type="slidenum">
              <a:rPr lang="en-GB" smtClean="0"/>
              <a:t>2</a:t>
            </a:fld>
            <a:endParaRPr lang="en-GB"/>
          </a:p>
        </p:txBody>
      </p:sp>
    </p:spTree>
    <p:extLst>
      <p:ext uri="{BB962C8B-B14F-4D97-AF65-F5344CB8AC3E}">
        <p14:creationId xmlns:p14="http://schemas.microsoft.com/office/powerpoint/2010/main" val="481110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----- 20</a:t>
            </a:r>
          </a:p>
          <a:p>
            <a:r>
              <a:rPr lang="en-GB" dirty="0"/>
              <a:t>The project researched how Synthetic Transaction Monitoring systems can be used to detect problems users encounter when navigating a page by looking into performance degradations in web services. This was achieved by creating a test harness for synthetic monitoring with focus on individual requests, so analysis could be done to detect the root causes for performance degradations.</a:t>
            </a:r>
          </a:p>
          <a:p>
            <a:endParaRPr lang="en-GB" dirty="0"/>
          </a:p>
        </p:txBody>
      </p:sp>
      <p:sp>
        <p:nvSpPr>
          <p:cNvPr id="4" name="Slide Number Placeholder 3"/>
          <p:cNvSpPr>
            <a:spLocks noGrp="1"/>
          </p:cNvSpPr>
          <p:nvPr>
            <p:ph type="sldNum" sz="quarter" idx="5"/>
          </p:nvPr>
        </p:nvSpPr>
        <p:spPr/>
        <p:txBody>
          <a:bodyPr/>
          <a:lstStyle/>
          <a:p>
            <a:fld id="{35893E19-7FCA-4DE3-BCB5-47D088A66A3A}" type="slidenum">
              <a:rPr lang="en-GB" smtClean="0"/>
              <a:t>3</a:t>
            </a:fld>
            <a:endParaRPr lang="en-GB"/>
          </a:p>
        </p:txBody>
      </p:sp>
    </p:spTree>
    <p:extLst>
      <p:ext uri="{BB962C8B-B14F-4D97-AF65-F5344CB8AC3E}">
        <p14:creationId xmlns:p14="http://schemas.microsoft.com/office/powerpoint/2010/main" val="2901014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----- 38</a:t>
            </a:r>
          </a:p>
          <a:p>
            <a:r>
              <a:rPr lang="en-GB" dirty="0"/>
              <a:t>Like in a store, first impressions last, so as a website owner, you need to ensure the website is online and working as intended at all times. This is important as users often decide whether to chose a product/service based on their first experience. </a:t>
            </a:r>
          </a:p>
          <a:p>
            <a:r>
              <a:rPr lang="en-GB" dirty="0"/>
              <a:t>The results of a study by Google in 2017, shows that increasing the page load time or number of resources will likely affect a site bounce rate negatively. This makes it so some companies can even see direct correlation between their website performance and business profitability. To reduce the chances of encountering problems, one can perform web monitoring.</a:t>
            </a:r>
          </a:p>
        </p:txBody>
      </p:sp>
      <p:sp>
        <p:nvSpPr>
          <p:cNvPr id="4" name="Slide Number Placeholder 3"/>
          <p:cNvSpPr>
            <a:spLocks noGrp="1"/>
          </p:cNvSpPr>
          <p:nvPr>
            <p:ph type="sldNum" sz="quarter" idx="5"/>
          </p:nvPr>
        </p:nvSpPr>
        <p:spPr/>
        <p:txBody>
          <a:bodyPr/>
          <a:lstStyle/>
          <a:p>
            <a:fld id="{35893E19-7FCA-4DE3-BCB5-47D088A66A3A}" type="slidenum">
              <a:rPr lang="en-GB" smtClean="0"/>
              <a:t>4</a:t>
            </a:fld>
            <a:endParaRPr lang="en-GB"/>
          </a:p>
        </p:txBody>
      </p:sp>
    </p:spTree>
    <p:extLst>
      <p:ext uri="{BB962C8B-B14F-4D97-AF65-F5344CB8AC3E}">
        <p14:creationId xmlns:p14="http://schemas.microsoft.com/office/powerpoint/2010/main" val="612505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----- 25</a:t>
            </a:r>
          </a:p>
          <a:p>
            <a:r>
              <a:rPr lang="en-GB" dirty="0"/>
              <a:t>Different types of web Monitoring yield several benefits, first, their most common use cases are dynamically showing the website availability and performance, usually with graphs and charts.</a:t>
            </a:r>
          </a:p>
          <a:p>
            <a:r>
              <a:rPr lang="en-GB" dirty="0"/>
              <a:t>Can be used to find the root causes of delays by looking at individual requests. And can gather user tailored data to improve user experience or marketing strategy.</a:t>
            </a:r>
          </a:p>
        </p:txBody>
      </p:sp>
      <p:sp>
        <p:nvSpPr>
          <p:cNvPr id="4" name="Slide Number Placeholder 3"/>
          <p:cNvSpPr>
            <a:spLocks noGrp="1"/>
          </p:cNvSpPr>
          <p:nvPr>
            <p:ph type="sldNum" sz="quarter" idx="5"/>
          </p:nvPr>
        </p:nvSpPr>
        <p:spPr/>
        <p:txBody>
          <a:bodyPr/>
          <a:lstStyle/>
          <a:p>
            <a:fld id="{35893E19-7FCA-4DE3-BCB5-47D088A66A3A}" type="slidenum">
              <a:rPr lang="en-GB" smtClean="0"/>
              <a:t>5</a:t>
            </a:fld>
            <a:endParaRPr lang="en-GB"/>
          </a:p>
        </p:txBody>
      </p:sp>
    </p:spTree>
    <p:extLst>
      <p:ext uri="{BB962C8B-B14F-4D97-AF65-F5344CB8AC3E}">
        <p14:creationId xmlns:p14="http://schemas.microsoft.com/office/powerpoint/2010/main" val="2847334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----- 40</a:t>
            </a:r>
          </a:p>
          <a:p>
            <a:r>
              <a:rPr lang="en-GB" dirty="0"/>
              <a:t>There are two main ways to do web monitoring, STM and RUM. This project developed a STM, by simulating user behaviour in a webpage and recording transactions, the application can gather data consistently and is run from a controlled environment which makes it less likely be influenced by external factors. This makes it good for performance and availability monitoring.</a:t>
            </a:r>
          </a:p>
          <a:p>
            <a:r>
              <a:rPr lang="en-GB" dirty="0"/>
              <a:t>RUM on the other hand, monitors real users behaviour which offers big potential for marketing purposes and well as a set of useful metrics such as, conversion rates, error rates, page views, task success, and others.</a:t>
            </a:r>
          </a:p>
          <a:p>
            <a:r>
              <a:rPr lang="en-GB" dirty="0"/>
              <a:t>When used together the systems complement each other nicely.</a:t>
            </a:r>
          </a:p>
        </p:txBody>
      </p:sp>
      <p:sp>
        <p:nvSpPr>
          <p:cNvPr id="4" name="Slide Number Placeholder 3"/>
          <p:cNvSpPr>
            <a:spLocks noGrp="1"/>
          </p:cNvSpPr>
          <p:nvPr>
            <p:ph type="sldNum" sz="quarter" idx="5"/>
          </p:nvPr>
        </p:nvSpPr>
        <p:spPr/>
        <p:txBody>
          <a:bodyPr/>
          <a:lstStyle/>
          <a:p>
            <a:fld id="{35893E19-7FCA-4DE3-BCB5-47D088A66A3A}" type="slidenum">
              <a:rPr lang="en-GB" smtClean="0"/>
              <a:t>6</a:t>
            </a:fld>
            <a:endParaRPr lang="en-GB"/>
          </a:p>
        </p:txBody>
      </p:sp>
    </p:spTree>
    <p:extLst>
      <p:ext uri="{BB962C8B-B14F-4D97-AF65-F5344CB8AC3E}">
        <p14:creationId xmlns:p14="http://schemas.microsoft.com/office/powerpoint/2010/main" val="2549446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----- 33</a:t>
            </a:r>
          </a:p>
          <a:p>
            <a:r>
              <a:rPr lang="en-GB" dirty="0"/>
              <a:t>In this table there are the project requirements defined in the first phase of the project. The application developed is able to programmatically run synthetic tests by simulating user interaction with a page. Save the simulated transactions to a database and display them visually. For ease of use the application was also packaged as a container and hosted on the web. The last 2, the automation of problem detection and performance classifier </a:t>
            </a:r>
            <a:r>
              <a:rPr lang="en-GB" dirty="0" err="1"/>
              <a:t>unfortunelly</a:t>
            </a:r>
            <a:r>
              <a:rPr lang="en-GB" dirty="0"/>
              <a:t> were not developed</a:t>
            </a:r>
            <a:r>
              <a:rPr lang="en-GB" dirty="0">
                <a:highlight>
                  <a:srgbClr val="FFFF00"/>
                </a:highlight>
              </a:rPr>
              <a:t> </a:t>
            </a:r>
          </a:p>
          <a:p>
            <a:r>
              <a:rPr lang="en-GB" sz="1400" dirty="0"/>
              <a:t>due to my limited current knowledge on the technologies.</a:t>
            </a:r>
          </a:p>
          <a:p>
            <a:endParaRPr lang="en-GB" dirty="0"/>
          </a:p>
          <a:p>
            <a:r>
              <a:rPr lang="en-GB" dirty="0"/>
              <a:t>Due to the learning curve present for chosen technologies, the automation of problem detection and performance classifier was researched but not developed.</a:t>
            </a:r>
          </a:p>
        </p:txBody>
      </p:sp>
      <p:sp>
        <p:nvSpPr>
          <p:cNvPr id="4" name="Slide Number Placeholder 3"/>
          <p:cNvSpPr>
            <a:spLocks noGrp="1"/>
          </p:cNvSpPr>
          <p:nvPr>
            <p:ph type="sldNum" sz="quarter" idx="5"/>
          </p:nvPr>
        </p:nvSpPr>
        <p:spPr/>
        <p:txBody>
          <a:bodyPr/>
          <a:lstStyle/>
          <a:p>
            <a:fld id="{35893E19-7FCA-4DE3-BCB5-47D088A66A3A}" type="slidenum">
              <a:rPr lang="en-GB" smtClean="0"/>
              <a:t>7</a:t>
            </a:fld>
            <a:endParaRPr lang="en-GB"/>
          </a:p>
        </p:txBody>
      </p:sp>
    </p:spTree>
    <p:extLst>
      <p:ext uri="{BB962C8B-B14F-4D97-AF65-F5344CB8AC3E}">
        <p14:creationId xmlns:p14="http://schemas.microsoft.com/office/powerpoint/2010/main" val="373628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----- 21</a:t>
            </a:r>
          </a:p>
          <a:p>
            <a:r>
              <a:rPr lang="en-GB" dirty="0"/>
              <a:t>Elaborating on the artefact </a:t>
            </a:r>
            <a:r>
              <a:rPr lang="en-GB" dirty="0" err="1"/>
              <a:t>arquitechture</a:t>
            </a:r>
            <a:r>
              <a:rPr lang="en-GB" dirty="0"/>
              <a:t>, it was separated in 4 parts as the diagram shows. Its composed by three docker containers hosted on the a virtual machine in cloud hosting. The application starts by simulating the user behaviour in the Java image using Selenium. The interactions are saved in memory, pre-processed and sent to the ElasticSearch, which can then be manipulated and visualised from Kibana.</a:t>
            </a:r>
          </a:p>
        </p:txBody>
      </p:sp>
      <p:sp>
        <p:nvSpPr>
          <p:cNvPr id="4" name="Slide Number Placeholder 3"/>
          <p:cNvSpPr>
            <a:spLocks noGrp="1"/>
          </p:cNvSpPr>
          <p:nvPr>
            <p:ph type="sldNum" sz="quarter" idx="5"/>
          </p:nvPr>
        </p:nvSpPr>
        <p:spPr/>
        <p:txBody>
          <a:bodyPr/>
          <a:lstStyle/>
          <a:p>
            <a:fld id="{35893E19-7FCA-4DE3-BCB5-47D088A66A3A}" type="slidenum">
              <a:rPr lang="en-GB" smtClean="0"/>
              <a:t>8</a:t>
            </a:fld>
            <a:endParaRPr lang="en-GB"/>
          </a:p>
        </p:txBody>
      </p:sp>
    </p:spTree>
    <p:extLst>
      <p:ext uri="{BB962C8B-B14F-4D97-AF65-F5344CB8AC3E}">
        <p14:creationId xmlns:p14="http://schemas.microsoft.com/office/powerpoint/2010/main" val="399796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----- 42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diagram shows the process of capturing and storing data. It starts by repeatedly simulating user behaviour with Selenium tests. Its transactions are then captured using BrowserMob proxy and saved in memory until they are processed with JSLT. This language was used to dynamically transform the JSON data by cleaning the useless fields such as request and </a:t>
            </a:r>
            <a:r>
              <a:rPr lang="en-GB" dirty="0" err="1"/>
              <a:t>reponse</a:t>
            </a:r>
            <a:r>
              <a:rPr lang="en-GB" dirty="0"/>
              <a:t> text, and add useful metadata. This also separated the tests into individual transactions which made them easier to analyse and store. To send them, I’m using a library called Jest which is a HTTP client that acts as a interface for the ElasticSearch APIs.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35893E19-7FCA-4DE3-BCB5-47D088A66A3A}" type="slidenum">
              <a:rPr lang="en-GB" smtClean="0"/>
              <a:t>9</a:t>
            </a:fld>
            <a:endParaRPr lang="en-GB"/>
          </a:p>
        </p:txBody>
      </p:sp>
    </p:spTree>
    <p:extLst>
      <p:ext uri="{BB962C8B-B14F-4D97-AF65-F5344CB8AC3E}">
        <p14:creationId xmlns:p14="http://schemas.microsoft.com/office/powerpoint/2010/main" val="1386328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D4B4C-F38D-43C5-B3FE-CB37D051DD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B1895CA-F251-4824-9F8A-390D34BC74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4EAF83F-C9DE-4DFC-AC21-AAA5870073E5}"/>
              </a:ext>
            </a:extLst>
          </p:cNvPr>
          <p:cNvSpPr>
            <a:spLocks noGrp="1"/>
          </p:cNvSpPr>
          <p:nvPr>
            <p:ph type="dt" sz="half" idx="10"/>
          </p:nvPr>
        </p:nvSpPr>
        <p:spPr/>
        <p:txBody>
          <a:bodyPr/>
          <a:lstStyle/>
          <a:p>
            <a:fld id="{C75B43BF-EF59-49C8-B85E-DFDF3CAA47F9}" type="datetimeFigureOut">
              <a:rPr lang="en-GB" smtClean="0"/>
              <a:t>16/05/2021</a:t>
            </a:fld>
            <a:endParaRPr lang="en-GB"/>
          </a:p>
        </p:txBody>
      </p:sp>
      <p:sp>
        <p:nvSpPr>
          <p:cNvPr id="5" name="Footer Placeholder 4">
            <a:extLst>
              <a:ext uri="{FF2B5EF4-FFF2-40B4-BE49-F238E27FC236}">
                <a16:creationId xmlns:a16="http://schemas.microsoft.com/office/drawing/2014/main" id="{E9E9EF81-777C-4F10-94D4-2042DE9A5C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137B14A-1A3A-4DEE-ACA9-1592DEF27548}"/>
              </a:ext>
            </a:extLst>
          </p:cNvPr>
          <p:cNvSpPr>
            <a:spLocks noGrp="1"/>
          </p:cNvSpPr>
          <p:nvPr>
            <p:ph type="sldNum" sz="quarter" idx="12"/>
          </p:nvPr>
        </p:nvSpPr>
        <p:spPr/>
        <p:txBody>
          <a:bodyPr/>
          <a:lstStyle/>
          <a:p>
            <a:fld id="{9667ACDA-9B12-438C-9934-F9E5A5838F0F}" type="slidenum">
              <a:rPr lang="en-GB" smtClean="0"/>
              <a:t>‹#›</a:t>
            </a:fld>
            <a:endParaRPr lang="en-GB"/>
          </a:p>
        </p:txBody>
      </p:sp>
    </p:spTree>
    <p:extLst>
      <p:ext uri="{BB962C8B-B14F-4D97-AF65-F5344CB8AC3E}">
        <p14:creationId xmlns:p14="http://schemas.microsoft.com/office/powerpoint/2010/main" val="1932645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03594-4463-4B34-B806-E1B03F532EF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B774767-D364-4D9D-B747-797C6C98C2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E91B05-02B5-488F-8D5E-E0D485EA8610}"/>
              </a:ext>
            </a:extLst>
          </p:cNvPr>
          <p:cNvSpPr>
            <a:spLocks noGrp="1"/>
          </p:cNvSpPr>
          <p:nvPr>
            <p:ph type="dt" sz="half" idx="10"/>
          </p:nvPr>
        </p:nvSpPr>
        <p:spPr/>
        <p:txBody>
          <a:bodyPr/>
          <a:lstStyle/>
          <a:p>
            <a:fld id="{C75B43BF-EF59-49C8-B85E-DFDF3CAA47F9}" type="datetimeFigureOut">
              <a:rPr lang="en-GB" smtClean="0"/>
              <a:t>16/05/2021</a:t>
            </a:fld>
            <a:endParaRPr lang="en-GB"/>
          </a:p>
        </p:txBody>
      </p:sp>
      <p:sp>
        <p:nvSpPr>
          <p:cNvPr id="5" name="Footer Placeholder 4">
            <a:extLst>
              <a:ext uri="{FF2B5EF4-FFF2-40B4-BE49-F238E27FC236}">
                <a16:creationId xmlns:a16="http://schemas.microsoft.com/office/drawing/2014/main" id="{E832F792-9470-4D9C-86A2-E99F43A6486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244032-0DFA-42CD-9D2F-7B8F163E3387}"/>
              </a:ext>
            </a:extLst>
          </p:cNvPr>
          <p:cNvSpPr>
            <a:spLocks noGrp="1"/>
          </p:cNvSpPr>
          <p:nvPr>
            <p:ph type="sldNum" sz="quarter" idx="12"/>
          </p:nvPr>
        </p:nvSpPr>
        <p:spPr/>
        <p:txBody>
          <a:bodyPr/>
          <a:lstStyle/>
          <a:p>
            <a:fld id="{9667ACDA-9B12-438C-9934-F9E5A5838F0F}" type="slidenum">
              <a:rPr lang="en-GB" smtClean="0"/>
              <a:t>‹#›</a:t>
            </a:fld>
            <a:endParaRPr lang="en-GB"/>
          </a:p>
        </p:txBody>
      </p:sp>
    </p:spTree>
    <p:extLst>
      <p:ext uri="{BB962C8B-B14F-4D97-AF65-F5344CB8AC3E}">
        <p14:creationId xmlns:p14="http://schemas.microsoft.com/office/powerpoint/2010/main" val="506575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619917-97C9-48A9-A45C-1217B211CB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25DB77D-7337-4AC4-A809-B8EE3B1AE9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0476275-A1FC-4242-B748-06D11DBDE916}"/>
              </a:ext>
            </a:extLst>
          </p:cNvPr>
          <p:cNvSpPr>
            <a:spLocks noGrp="1"/>
          </p:cNvSpPr>
          <p:nvPr>
            <p:ph type="dt" sz="half" idx="10"/>
          </p:nvPr>
        </p:nvSpPr>
        <p:spPr/>
        <p:txBody>
          <a:bodyPr/>
          <a:lstStyle/>
          <a:p>
            <a:fld id="{C75B43BF-EF59-49C8-B85E-DFDF3CAA47F9}" type="datetimeFigureOut">
              <a:rPr lang="en-GB" smtClean="0"/>
              <a:t>16/05/2021</a:t>
            </a:fld>
            <a:endParaRPr lang="en-GB"/>
          </a:p>
        </p:txBody>
      </p:sp>
      <p:sp>
        <p:nvSpPr>
          <p:cNvPr id="5" name="Footer Placeholder 4">
            <a:extLst>
              <a:ext uri="{FF2B5EF4-FFF2-40B4-BE49-F238E27FC236}">
                <a16:creationId xmlns:a16="http://schemas.microsoft.com/office/drawing/2014/main" id="{1F893553-3E66-4CDD-9AB1-B30E504370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ADD589C-EC2D-421B-B046-E278A05DBB81}"/>
              </a:ext>
            </a:extLst>
          </p:cNvPr>
          <p:cNvSpPr>
            <a:spLocks noGrp="1"/>
          </p:cNvSpPr>
          <p:nvPr>
            <p:ph type="sldNum" sz="quarter" idx="12"/>
          </p:nvPr>
        </p:nvSpPr>
        <p:spPr/>
        <p:txBody>
          <a:bodyPr/>
          <a:lstStyle/>
          <a:p>
            <a:fld id="{9667ACDA-9B12-438C-9934-F9E5A5838F0F}" type="slidenum">
              <a:rPr lang="en-GB" smtClean="0"/>
              <a:t>‹#›</a:t>
            </a:fld>
            <a:endParaRPr lang="en-GB"/>
          </a:p>
        </p:txBody>
      </p:sp>
    </p:spTree>
    <p:extLst>
      <p:ext uri="{BB962C8B-B14F-4D97-AF65-F5344CB8AC3E}">
        <p14:creationId xmlns:p14="http://schemas.microsoft.com/office/powerpoint/2010/main" val="4286494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3A8B-A7EA-45DC-8E2E-02D303E0A17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E8A54FA-48E3-46E6-9E36-BB4BF3991B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A8F8664-408C-4B26-8E88-5F3156B55DF9}"/>
              </a:ext>
            </a:extLst>
          </p:cNvPr>
          <p:cNvSpPr>
            <a:spLocks noGrp="1"/>
          </p:cNvSpPr>
          <p:nvPr>
            <p:ph type="dt" sz="half" idx="10"/>
          </p:nvPr>
        </p:nvSpPr>
        <p:spPr/>
        <p:txBody>
          <a:bodyPr/>
          <a:lstStyle/>
          <a:p>
            <a:fld id="{C75B43BF-EF59-49C8-B85E-DFDF3CAA47F9}" type="datetimeFigureOut">
              <a:rPr lang="en-GB" smtClean="0"/>
              <a:t>16/05/2021</a:t>
            </a:fld>
            <a:endParaRPr lang="en-GB"/>
          </a:p>
        </p:txBody>
      </p:sp>
      <p:sp>
        <p:nvSpPr>
          <p:cNvPr id="5" name="Footer Placeholder 4">
            <a:extLst>
              <a:ext uri="{FF2B5EF4-FFF2-40B4-BE49-F238E27FC236}">
                <a16:creationId xmlns:a16="http://schemas.microsoft.com/office/drawing/2014/main" id="{3EB96413-F8A5-423C-82DD-2B60628C11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8A24650-6351-4AE4-B819-2CD1B2C76392}"/>
              </a:ext>
            </a:extLst>
          </p:cNvPr>
          <p:cNvSpPr>
            <a:spLocks noGrp="1"/>
          </p:cNvSpPr>
          <p:nvPr>
            <p:ph type="sldNum" sz="quarter" idx="12"/>
          </p:nvPr>
        </p:nvSpPr>
        <p:spPr/>
        <p:txBody>
          <a:bodyPr/>
          <a:lstStyle/>
          <a:p>
            <a:fld id="{9667ACDA-9B12-438C-9934-F9E5A5838F0F}" type="slidenum">
              <a:rPr lang="en-GB" smtClean="0"/>
              <a:t>‹#›</a:t>
            </a:fld>
            <a:endParaRPr lang="en-GB"/>
          </a:p>
        </p:txBody>
      </p:sp>
    </p:spTree>
    <p:extLst>
      <p:ext uri="{BB962C8B-B14F-4D97-AF65-F5344CB8AC3E}">
        <p14:creationId xmlns:p14="http://schemas.microsoft.com/office/powerpoint/2010/main" val="183268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51CD-29EE-4625-AB4A-C786B83E15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46635F5-A13F-40E0-8D43-4F31CF122A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8E141C-E663-40B4-8DA6-144E59EB5952}"/>
              </a:ext>
            </a:extLst>
          </p:cNvPr>
          <p:cNvSpPr>
            <a:spLocks noGrp="1"/>
          </p:cNvSpPr>
          <p:nvPr>
            <p:ph type="dt" sz="half" idx="10"/>
          </p:nvPr>
        </p:nvSpPr>
        <p:spPr/>
        <p:txBody>
          <a:bodyPr/>
          <a:lstStyle/>
          <a:p>
            <a:fld id="{C75B43BF-EF59-49C8-B85E-DFDF3CAA47F9}" type="datetimeFigureOut">
              <a:rPr lang="en-GB" smtClean="0"/>
              <a:t>16/05/2021</a:t>
            </a:fld>
            <a:endParaRPr lang="en-GB"/>
          </a:p>
        </p:txBody>
      </p:sp>
      <p:sp>
        <p:nvSpPr>
          <p:cNvPr id="5" name="Footer Placeholder 4">
            <a:extLst>
              <a:ext uri="{FF2B5EF4-FFF2-40B4-BE49-F238E27FC236}">
                <a16:creationId xmlns:a16="http://schemas.microsoft.com/office/drawing/2014/main" id="{016F9BDD-CFAB-4516-9E63-BB01CA36FC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F240EA-AFF1-44F9-B701-57176C167054}"/>
              </a:ext>
            </a:extLst>
          </p:cNvPr>
          <p:cNvSpPr>
            <a:spLocks noGrp="1"/>
          </p:cNvSpPr>
          <p:nvPr>
            <p:ph type="sldNum" sz="quarter" idx="12"/>
          </p:nvPr>
        </p:nvSpPr>
        <p:spPr/>
        <p:txBody>
          <a:bodyPr/>
          <a:lstStyle/>
          <a:p>
            <a:fld id="{9667ACDA-9B12-438C-9934-F9E5A5838F0F}" type="slidenum">
              <a:rPr lang="en-GB" smtClean="0"/>
              <a:t>‹#›</a:t>
            </a:fld>
            <a:endParaRPr lang="en-GB"/>
          </a:p>
        </p:txBody>
      </p:sp>
    </p:spTree>
    <p:extLst>
      <p:ext uri="{BB962C8B-B14F-4D97-AF65-F5344CB8AC3E}">
        <p14:creationId xmlns:p14="http://schemas.microsoft.com/office/powerpoint/2010/main" val="2812609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D4CF1-5E47-4159-A198-9F9DC3FBAF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8664715-6F9E-4C69-8603-2024AD661C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A905DB6-2C83-4192-B1BB-F222F9AD6A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DCDF498-F482-412B-A145-21515C8D40B6}"/>
              </a:ext>
            </a:extLst>
          </p:cNvPr>
          <p:cNvSpPr>
            <a:spLocks noGrp="1"/>
          </p:cNvSpPr>
          <p:nvPr>
            <p:ph type="dt" sz="half" idx="10"/>
          </p:nvPr>
        </p:nvSpPr>
        <p:spPr/>
        <p:txBody>
          <a:bodyPr/>
          <a:lstStyle/>
          <a:p>
            <a:fld id="{C75B43BF-EF59-49C8-B85E-DFDF3CAA47F9}" type="datetimeFigureOut">
              <a:rPr lang="en-GB" smtClean="0"/>
              <a:t>16/05/2021</a:t>
            </a:fld>
            <a:endParaRPr lang="en-GB"/>
          </a:p>
        </p:txBody>
      </p:sp>
      <p:sp>
        <p:nvSpPr>
          <p:cNvPr id="6" name="Footer Placeholder 5">
            <a:extLst>
              <a:ext uri="{FF2B5EF4-FFF2-40B4-BE49-F238E27FC236}">
                <a16:creationId xmlns:a16="http://schemas.microsoft.com/office/drawing/2014/main" id="{2770D4B6-BA61-4CDE-9A01-AB538DC3BF0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9278E4F-1EAB-4C84-8644-D1C221A9A02F}"/>
              </a:ext>
            </a:extLst>
          </p:cNvPr>
          <p:cNvSpPr>
            <a:spLocks noGrp="1"/>
          </p:cNvSpPr>
          <p:nvPr>
            <p:ph type="sldNum" sz="quarter" idx="12"/>
          </p:nvPr>
        </p:nvSpPr>
        <p:spPr/>
        <p:txBody>
          <a:bodyPr/>
          <a:lstStyle/>
          <a:p>
            <a:fld id="{9667ACDA-9B12-438C-9934-F9E5A5838F0F}" type="slidenum">
              <a:rPr lang="en-GB" smtClean="0"/>
              <a:t>‹#›</a:t>
            </a:fld>
            <a:endParaRPr lang="en-GB"/>
          </a:p>
        </p:txBody>
      </p:sp>
    </p:spTree>
    <p:extLst>
      <p:ext uri="{BB962C8B-B14F-4D97-AF65-F5344CB8AC3E}">
        <p14:creationId xmlns:p14="http://schemas.microsoft.com/office/powerpoint/2010/main" val="3017551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7A72E-6ABF-462E-AE4F-8AD198EF930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CF275D7-F636-4FD9-9C33-A62E9A0FA4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CE8315-5965-4736-9180-E5D6E2CDE8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3A8A021-301E-4755-86F6-85B29AF6F3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4DA1A0-2598-4F47-B3E9-F736892066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CAD94C0-438B-4E28-85DC-EEFC36A3744E}"/>
              </a:ext>
            </a:extLst>
          </p:cNvPr>
          <p:cNvSpPr>
            <a:spLocks noGrp="1"/>
          </p:cNvSpPr>
          <p:nvPr>
            <p:ph type="dt" sz="half" idx="10"/>
          </p:nvPr>
        </p:nvSpPr>
        <p:spPr/>
        <p:txBody>
          <a:bodyPr/>
          <a:lstStyle/>
          <a:p>
            <a:fld id="{C75B43BF-EF59-49C8-B85E-DFDF3CAA47F9}" type="datetimeFigureOut">
              <a:rPr lang="en-GB" smtClean="0"/>
              <a:t>16/05/2021</a:t>
            </a:fld>
            <a:endParaRPr lang="en-GB"/>
          </a:p>
        </p:txBody>
      </p:sp>
      <p:sp>
        <p:nvSpPr>
          <p:cNvPr id="8" name="Footer Placeholder 7">
            <a:extLst>
              <a:ext uri="{FF2B5EF4-FFF2-40B4-BE49-F238E27FC236}">
                <a16:creationId xmlns:a16="http://schemas.microsoft.com/office/drawing/2014/main" id="{D91CB64A-E962-453D-8D95-462A6975058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EEEA610-6DC9-4181-B5B9-5A59EDE96A0D}"/>
              </a:ext>
            </a:extLst>
          </p:cNvPr>
          <p:cNvSpPr>
            <a:spLocks noGrp="1"/>
          </p:cNvSpPr>
          <p:nvPr>
            <p:ph type="sldNum" sz="quarter" idx="12"/>
          </p:nvPr>
        </p:nvSpPr>
        <p:spPr/>
        <p:txBody>
          <a:bodyPr/>
          <a:lstStyle/>
          <a:p>
            <a:fld id="{9667ACDA-9B12-438C-9934-F9E5A5838F0F}" type="slidenum">
              <a:rPr lang="en-GB" smtClean="0"/>
              <a:t>‹#›</a:t>
            </a:fld>
            <a:endParaRPr lang="en-GB"/>
          </a:p>
        </p:txBody>
      </p:sp>
    </p:spTree>
    <p:extLst>
      <p:ext uri="{BB962C8B-B14F-4D97-AF65-F5344CB8AC3E}">
        <p14:creationId xmlns:p14="http://schemas.microsoft.com/office/powerpoint/2010/main" val="2969551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53B62-5214-42A6-A973-DCE5239490B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F30228-9BA0-47C9-B522-12725615B934}"/>
              </a:ext>
            </a:extLst>
          </p:cNvPr>
          <p:cNvSpPr>
            <a:spLocks noGrp="1"/>
          </p:cNvSpPr>
          <p:nvPr>
            <p:ph type="dt" sz="half" idx="10"/>
          </p:nvPr>
        </p:nvSpPr>
        <p:spPr/>
        <p:txBody>
          <a:bodyPr/>
          <a:lstStyle/>
          <a:p>
            <a:fld id="{C75B43BF-EF59-49C8-B85E-DFDF3CAA47F9}" type="datetimeFigureOut">
              <a:rPr lang="en-GB" smtClean="0"/>
              <a:t>16/05/2021</a:t>
            </a:fld>
            <a:endParaRPr lang="en-GB"/>
          </a:p>
        </p:txBody>
      </p:sp>
      <p:sp>
        <p:nvSpPr>
          <p:cNvPr id="4" name="Footer Placeholder 3">
            <a:extLst>
              <a:ext uri="{FF2B5EF4-FFF2-40B4-BE49-F238E27FC236}">
                <a16:creationId xmlns:a16="http://schemas.microsoft.com/office/drawing/2014/main" id="{3DD10CE9-1147-4A68-AF08-B154514C1D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13D583A-397E-4809-88DB-E78929D81BD1}"/>
              </a:ext>
            </a:extLst>
          </p:cNvPr>
          <p:cNvSpPr>
            <a:spLocks noGrp="1"/>
          </p:cNvSpPr>
          <p:nvPr>
            <p:ph type="sldNum" sz="quarter" idx="12"/>
          </p:nvPr>
        </p:nvSpPr>
        <p:spPr/>
        <p:txBody>
          <a:bodyPr/>
          <a:lstStyle/>
          <a:p>
            <a:fld id="{9667ACDA-9B12-438C-9934-F9E5A5838F0F}" type="slidenum">
              <a:rPr lang="en-GB" smtClean="0"/>
              <a:t>‹#›</a:t>
            </a:fld>
            <a:endParaRPr lang="en-GB"/>
          </a:p>
        </p:txBody>
      </p:sp>
    </p:spTree>
    <p:extLst>
      <p:ext uri="{BB962C8B-B14F-4D97-AF65-F5344CB8AC3E}">
        <p14:creationId xmlns:p14="http://schemas.microsoft.com/office/powerpoint/2010/main" val="648770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AA3B74-2374-4C1A-8BF9-AC088C8ECC35}"/>
              </a:ext>
            </a:extLst>
          </p:cNvPr>
          <p:cNvSpPr>
            <a:spLocks noGrp="1"/>
          </p:cNvSpPr>
          <p:nvPr>
            <p:ph type="dt" sz="half" idx="10"/>
          </p:nvPr>
        </p:nvSpPr>
        <p:spPr/>
        <p:txBody>
          <a:bodyPr/>
          <a:lstStyle/>
          <a:p>
            <a:fld id="{C75B43BF-EF59-49C8-B85E-DFDF3CAA47F9}" type="datetimeFigureOut">
              <a:rPr lang="en-GB" smtClean="0"/>
              <a:t>16/05/2021</a:t>
            </a:fld>
            <a:endParaRPr lang="en-GB"/>
          </a:p>
        </p:txBody>
      </p:sp>
      <p:sp>
        <p:nvSpPr>
          <p:cNvPr id="3" name="Footer Placeholder 2">
            <a:extLst>
              <a:ext uri="{FF2B5EF4-FFF2-40B4-BE49-F238E27FC236}">
                <a16:creationId xmlns:a16="http://schemas.microsoft.com/office/drawing/2014/main" id="{13613E85-79D9-4278-AF9C-E5830CE084A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2EA8322-ADDB-4B66-ACF2-D4A5394E9654}"/>
              </a:ext>
            </a:extLst>
          </p:cNvPr>
          <p:cNvSpPr>
            <a:spLocks noGrp="1"/>
          </p:cNvSpPr>
          <p:nvPr>
            <p:ph type="sldNum" sz="quarter" idx="12"/>
          </p:nvPr>
        </p:nvSpPr>
        <p:spPr/>
        <p:txBody>
          <a:bodyPr/>
          <a:lstStyle/>
          <a:p>
            <a:fld id="{9667ACDA-9B12-438C-9934-F9E5A5838F0F}" type="slidenum">
              <a:rPr lang="en-GB" smtClean="0"/>
              <a:t>‹#›</a:t>
            </a:fld>
            <a:endParaRPr lang="en-GB"/>
          </a:p>
        </p:txBody>
      </p:sp>
    </p:spTree>
    <p:extLst>
      <p:ext uri="{BB962C8B-B14F-4D97-AF65-F5344CB8AC3E}">
        <p14:creationId xmlns:p14="http://schemas.microsoft.com/office/powerpoint/2010/main" val="1287013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7DEC-CFF6-4C24-98A2-0EAD3C51AB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0224CE6-2B9D-4F89-ADFF-6B6D39581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FCD5D3A-2FC6-44C3-9EED-4E886FB96C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A19D8-8FFB-4F3E-BCBB-1C1729DB1129}"/>
              </a:ext>
            </a:extLst>
          </p:cNvPr>
          <p:cNvSpPr>
            <a:spLocks noGrp="1"/>
          </p:cNvSpPr>
          <p:nvPr>
            <p:ph type="dt" sz="half" idx="10"/>
          </p:nvPr>
        </p:nvSpPr>
        <p:spPr/>
        <p:txBody>
          <a:bodyPr/>
          <a:lstStyle/>
          <a:p>
            <a:fld id="{C75B43BF-EF59-49C8-B85E-DFDF3CAA47F9}" type="datetimeFigureOut">
              <a:rPr lang="en-GB" smtClean="0"/>
              <a:t>16/05/2021</a:t>
            </a:fld>
            <a:endParaRPr lang="en-GB"/>
          </a:p>
        </p:txBody>
      </p:sp>
      <p:sp>
        <p:nvSpPr>
          <p:cNvPr id="6" name="Footer Placeholder 5">
            <a:extLst>
              <a:ext uri="{FF2B5EF4-FFF2-40B4-BE49-F238E27FC236}">
                <a16:creationId xmlns:a16="http://schemas.microsoft.com/office/drawing/2014/main" id="{E60597C1-3A7D-4D58-8872-DD79871E4B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43F02ED-729C-4A2B-9693-2D50A00CE80D}"/>
              </a:ext>
            </a:extLst>
          </p:cNvPr>
          <p:cNvSpPr>
            <a:spLocks noGrp="1"/>
          </p:cNvSpPr>
          <p:nvPr>
            <p:ph type="sldNum" sz="quarter" idx="12"/>
          </p:nvPr>
        </p:nvSpPr>
        <p:spPr/>
        <p:txBody>
          <a:bodyPr/>
          <a:lstStyle/>
          <a:p>
            <a:fld id="{9667ACDA-9B12-438C-9934-F9E5A5838F0F}" type="slidenum">
              <a:rPr lang="en-GB" smtClean="0"/>
              <a:t>‹#›</a:t>
            </a:fld>
            <a:endParaRPr lang="en-GB"/>
          </a:p>
        </p:txBody>
      </p:sp>
    </p:spTree>
    <p:extLst>
      <p:ext uri="{BB962C8B-B14F-4D97-AF65-F5344CB8AC3E}">
        <p14:creationId xmlns:p14="http://schemas.microsoft.com/office/powerpoint/2010/main" val="1116537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040B-3256-4848-9E30-F711D569EB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A7A1E71-5661-4AB1-BC27-0EAE893580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C4757F5-389D-4558-9A80-9EF4088AAC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402F80-4707-4F0A-BB80-DCE6774A721F}"/>
              </a:ext>
            </a:extLst>
          </p:cNvPr>
          <p:cNvSpPr>
            <a:spLocks noGrp="1"/>
          </p:cNvSpPr>
          <p:nvPr>
            <p:ph type="dt" sz="half" idx="10"/>
          </p:nvPr>
        </p:nvSpPr>
        <p:spPr/>
        <p:txBody>
          <a:bodyPr/>
          <a:lstStyle/>
          <a:p>
            <a:fld id="{C75B43BF-EF59-49C8-B85E-DFDF3CAA47F9}" type="datetimeFigureOut">
              <a:rPr lang="en-GB" smtClean="0"/>
              <a:t>16/05/2021</a:t>
            </a:fld>
            <a:endParaRPr lang="en-GB"/>
          </a:p>
        </p:txBody>
      </p:sp>
      <p:sp>
        <p:nvSpPr>
          <p:cNvPr id="6" name="Footer Placeholder 5">
            <a:extLst>
              <a:ext uri="{FF2B5EF4-FFF2-40B4-BE49-F238E27FC236}">
                <a16:creationId xmlns:a16="http://schemas.microsoft.com/office/drawing/2014/main" id="{A688879B-74C4-473C-BDCA-AD343F1C38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AB84A15-DAE2-455F-B6B6-6824B8A37367}"/>
              </a:ext>
            </a:extLst>
          </p:cNvPr>
          <p:cNvSpPr>
            <a:spLocks noGrp="1"/>
          </p:cNvSpPr>
          <p:nvPr>
            <p:ph type="sldNum" sz="quarter" idx="12"/>
          </p:nvPr>
        </p:nvSpPr>
        <p:spPr/>
        <p:txBody>
          <a:bodyPr/>
          <a:lstStyle/>
          <a:p>
            <a:fld id="{9667ACDA-9B12-438C-9934-F9E5A5838F0F}" type="slidenum">
              <a:rPr lang="en-GB" smtClean="0"/>
              <a:t>‹#›</a:t>
            </a:fld>
            <a:endParaRPr lang="en-GB"/>
          </a:p>
        </p:txBody>
      </p:sp>
    </p:spTree>
    <p:extLst>
      <p:ext uri="{BB962C8B-B14F-4D97-AF65-F5344CB8AC3E}">
        <p14:creationId xmlns:p14="http://schemas.microsoft.com/office/powerpoint/2010/main" val="3415121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4C86AF-A273-4538-A04E-1B275AA0CF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9A0A92B-CCF3-418D-B47B-B8DAD2BDE1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A59D80F-1CEC-4845-9F83-E0AF939997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5B43BF-EF59-49C8-B85E-DFDF3CAA47F9}" type="datetimeFigureOut">
              <a:rPr lang="en-GB" smtClean="0"/>
              <a:t>16/05/2021</a:t>
            </a:fld>
            <a:endParaRPr lang="en-GB"/>
          </a:p>
        </p:txBody>
      </p:sp>
      <p:sp>
        <p:nvSpPr>
          <p:cNvPr id="5" name="Footer Placeholder 4">
            <a:extLst>
              <a:ext uri="{FF2B5EF4-FFF2-40B4-BE49-F238E27FC236}">
                <a16:creationId xmlns:a16="http://schemas.microsoft.com/office/drawing/2014/main" id="{6B40A691-2827-4EC3-A824-C4A19328BE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9CFD1E6-2A81-4328-95F5-D440C60285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67ACDA-9B12-438C-9934-F9E5A5838F0F}" type="slidenum">
              <a:rPr lang="en-GB" smtClean="0"/>
              <a:t>‹#›</a:t>
            </a:fld>
            <a:endParaRPr lang="en-GB"/>
          </a:p>
        </p:txBody>
      </p:sp>
    </p:spTree>
    <p:extLst>
      <p:ext uri="{BB962C8B-B14F-4D97-AF65-F5344CB8AC3E}">
        <p14:creationId xmlns:p14="http://schemas.microsoft.com/office/powerpoint/2010/main" val="1332672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9"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 name="Title 1">
            <a:extLst>
              <a:ext uri="{FF2B5EF4-FFF2-40B4-BE49-F238E27FC236}">
                <a16:creationId xmlns:a16="http://schemas.microsoft.com/office/drawing/2014/main" id="{94E8632B-AD8A-445F-A660-F933D84CF72C}"/>
              </a:ext>
            </a:extLst>
          </p:cNvPr>
          <p:cNvSpPr>
            <a:spLocks noGrp="1"/>
          </p:cNvSpPr>
          <p:nvPr>
            <p:ph type="ctrTitle"/>
          </p:nvPr>
        </p:nvSpPr>
        <p:spPr>
          <a:xfrm>
            <a:off x="1932903" y="949325"/>
            <a:ext cx="8071706" cy="2387600"/>
          </a:xfrm>
        </p:spPr>
        <p:txBody>
          <a:bodyPr>
            <a:normAutofit/>
          </a:bodyPr>
          <a:lstStyle/>
          <a:p>
            <a:pPr algn="l"/>
            <a:r>
              <a:rPr lang="en-GB" sz="6100" b="1" dirty="0">
                <a:solidFill>
                  <a:schemeClr val="bg1"/>
                </a:solidFill>
              </a:rPr>
              <a:t>Web Monitoring For Performance Regressions</a:t>
            </a:r>
          </a:p>
        </p:txBody>
      </p:sp>
      <p:sp>
        <p:nvSpPr>
          <p:cNvPr id="3" name="Subtitle 2">
            <a:extLst>
              <a:ext uri="{FF2B5EF4-FFF2-40B4-BE49-F238E27FC236}">
                <a16:creationId xmlns:a16="http://schemas.microsoft.com/office/drawing/2014/main" id="{4F158C17-DCEA-42C0-8CFE-8F63E5FDC5C1}"/>
              </a:ext>
            </a:extLst>
          </p:cNvPr>
          <p:cNvSpPr>
            <a:spLocks noGrp="1"/>
          </p:cNvSpPr>
          <p:nvPr>
            <p:ph type="subTitle" idx="1"/>
          </p:nvPr>
        </p:nvSpPr>
        <p:spPr>
          <a:xfrm>
            <a:off x="1932902" y="3429000"/>
            <a:ext cx="8071697" cy="1655762"/>
          </a:xfrm>
        </p:spPr>
        <p:txBody>
          <a:bodyPr>
            <a:normAutofit/>
          </a:bodyPr>
          <a:lstStyle/>
          <a:p>
            <a:pPr algn="l"/>
            <a:r>
              <a:rPr lang="en-GB" sz="3000" dirty="0">
                <a:solidFill>
                  <a:schemeClr val="bg1"/>
                </a:solidFill>
              </a:rPr>
              <a:t>João Leite</a:t>
            </a:r>
          </a:p>
          <a:p>
            <a:pPr algn="l"/>
            <a:r>
              <a:rPr lang="en-GB" sz="3000" dirty="0">
                <a:solidFill>
                  <a:schemeClr val="bg1"/>
                </a:solidFill>
              </a:rPr>
              <a:t>AE3</a:t>
            </a:r>
          </a:p>
          <a:p>
            <a:pPr algn="l"/>
            <a:r>
              <a:rPr lang="en-GB" sz="3000" dirty="0">
                <a:solidFill>
                  <a:schemeClr val="bg1"/>
                </a:solidFill>
              </a:rPr>
              <a:t>2021</a:t>
            </a:r>
          </a:p>
        </p:txBody>
      </p:sp>
      <p:cxnSp>
        <p:nvCxnSpPr>
          <p:cNvPr id="20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00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8">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0C88C-C934-4D68-80A6-4679136DB24D}"/>
              </a:ext>
            </a:extLst>
          </p:cNvPr>
          <p:cNvSpPr>
            <a:spLocks noGrp="1"/>
          </p:cNvSpPr>
          <p:nvPr>
            <p:ph type="title"/>
          </p:nvPr>
        </p:nvSpPr>
        <p:spPr>
          <a:xfrm>
            <a:off x="651307" y="640081"/>
            <a:ext cx="3377183" cy="2788919"/>
          </a:xfrm>
          <a:noFill/>
        </p:spPr>
        <p:txBody>
          <a:bodyPr vert="horz" lIns="91440" tIns="45720" rIns="91440" bIns="45720" rtlCol="0" anchor="b">
            <a:normAutofit/>
          </a:bodyPr>
          <a:lstStyle/>
          <a:p>
            <a:r>
              <a:rPr lang="en-US" b="1" kern="1200" dirty="0">
                <a:solidFill>
                  <a:schemeClr val="bg1"/>
                </a:solidFill>
                <a:latin typeface="+mn-lt"/>
                <a:ea typeface="+mj-ea"/>
                <a:cs typeface="+mj-cs"/>
              </a:rPr>
              <a:t>Data </a:t>
            </a:r>
            <a:r>
              <a:rPr lang="en-US" b="1" kern="1200" dirty="0" err="1">
                <a:solidFill>
                  <a:schemeClr val="bg1"/>
                </a:solidFill>
                <a:latin typeface="+mn-lt"/>
                <a:ea typeface="+mj-ea"/>
                <a:cs typeface="+mj-cs"/>
              </a:rPr>
              <a:t>Visualisation</a:t>
            </a:r>
            <a:endParaRPr lang="en-US" b="1" kern="1200" dirty="0">
              <a:solidFill>
                <a:schemeClr val="bg1"/>
              </a:solidFill>
              <a:latin typeface="+mn-lt"/>
              <a:ea typeface="+mj-ea"/>
              <a:cs typeface="+mj-cs"/>
            </a:endParaRPr>
          </a:p>
        </p:txBody>
      </p:sp>
      <p:pic>
        <p:nvPicPr>
          <p:cNvPr id="5" name="Picture 4">
            <a:extLst>
              <a:ext uri="{FF2B5EF4-FFF2-40B4-BE49-F238E27FC236}">
                <a16:creationId xmlns:a16="http://schemas.microsoft.com/office/drawing/2014/main" id="{1E9CCA52-3D67-437D-888D-A150A5187CCB}"/>
              </a:ext>
            </a:extLst>
          </p:cNvPr>
          <p:cNvPicPr>
            <a:picLocks noChangeAspect="1"/>
          </p:cNvPicPr>
          <p:nvPr/>
        </p:nvPicPr>
        <p:blipFill>
          <a:blip r:embed="rId3"/>
          <a:stretch>
            <a:fillRect/>
          </a:stretch>
        </p:blipFill>
        <p:spPr>
          <a:xfrm>
            <a:off x="5910081" y="488435"/>
            <a:ext cx="5160690" cy="5881129"/>
          </a:xfrm>
          <a:prstGeom prst="rect">
            <a:avLst/>
          </a:prstGeom>
          <a:ln w="12700">
            <a:solidFill>
              <a:schemeClr val="accent2"/>
            </a:solidFill>
          </a:ln>
        </p:spPr>
      </p:pic>
      <p:pic>
        <p:nvPicPr>
          <p:cNvPr id="11" name="Picture 14" descr="Integrations for DevOps Toolchains - API Fortress">
            <a:extLst>
              <a:ext uri="{FF2B5EF4-FFF2-40B4-BE49-F238E27FC236}">
                <a16:creationId xmlns:a16="http://schemas.microsoft.com/office/drawing/2014/main" id="{2044DA46-141F-491A-B227-E49D84C753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0609"/>
          <a:stretch/>
        </p:blipFill>
        <p:spPr bwMode="auto">
          <a:xfrm>
            <a:off x="1497574" y="3850210"/>
            <a:ext cx="1659148" cy="236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169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A6BDC94-3418-4608-823D-A020B61494A0}"/>
              </a:ext>
            </a:extLst>
          </p:cNvPr>
          <p:cNvSpPr>
            <a:spLocks noGrp="1"/>
          </p:cNvSpPr>
          <p:nvPr>
            <p:ph type="title"/>
          </p:nvPr>
        </p:nvSpPr>
        <p:spPr>
          <a:xfrm>
            <a:off x="922635" y="1250575"/>
            <a:ext cx="4604274" cy="2080814"/>
          </a:xfrm>
        </p:spPr>
        <p:txBody>
          <a:bodyPr anchor="ctr">
            <a:normAutofit/>
          </a:bodyPr>
          <a:lstStyle/>
          <a:p>
            <a:pPr algn="ctr"/>
            <a:r>
              <a:rPr lang="en-GB" sz="6000" dirty="0">
                <a:solidFill>
                  <a:schemeClr val="bg1"/>
                </a:solidFill>
              </a:rPr>
              <a:t>DEPLOYMENT</a:t>
            </a:r>
          </a:p>
        </p:txBody>
      </p:sp>
      <p:sp>
        <p:nvSpPr>
          <p:cNvPr id="10" name="Rectangle 9">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16AD072-D891-4652-9315-AD6F91185A8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85446" y="992033"/>
            <a:ext cx="5183257" cy="4873934"/>
          </a:xfrm>
          <a:prstGeom prst="rect">
            <a:avLst/>
          </a:prstGeom>
          <a:noFill/>
          <a:ln w="12700">
            <a:solidFill>
              <a:srgbClr val="ED7D31"/>
            </a:solidFill>
          </a:ln>
        </p:spPr>
      </p:pic>
      <p:pic>
        <p:nvPicPr>
          <p:cNvPr id="11" name="Picture 16" descr="Docker Logos | Docker">
            <a:extLst>
              <a:ext uri="{FF2B5EF4-FFF2-40B4-BE49-F238E27FC236}">
                <a16:creationId xmlns:a16="http://schemas.microsoft.com/office/drawing/2014/main" id="{EB72079D-4C99-494E-9CF9-D37B161FA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610" y="3392936"/>
            <a:ext cx="2696323" cy="6931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ownload Microsoft Azure (Windows Azure) Logo in SVG Vector or PNG File  Format - Logo.wine">
            <a:extLst>
              <a:ext uri="{FF2B5EF4-FFF2-40B4-BE49-F238E27FC236}">
                <a16:creationId xmlns:a16="http://schemas.microsoft.com/office/drawing/2014/main" id="{75FC4241-29A3-4254-B2F9-479DC7FD6A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904" y="3662469"/>
            <a:ext cx="2943734" cy="196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891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B59BDA-6BD1-4859-9265-0425C2E6A210}"/>
              </a:ext>
            </a:extLst>
          </p:cNvPr>
          <p:cNvSpPr>
            <a:spLocks noGrp="1"/>
          </p:cNvSpPr>
          <p:nvPr>
            <p:ph type="title"/>
          </p:nvPr>
        </p:nvSpPr>
        <p:spPr>
          <a:xfrm>
            <a:off x="1159933" y="603631"/>
            <a:ext cx="9872134" cy="1193968"/>
          </a:xfrm>
          <a:solidFill>
            <a:schemeClr val="bg1"/>
          </a:solidFill>
          <a:ln w="38100">
            <a:solidFill>
              <a:srgbClr val="ED7D31"/>
            </a:solidFill>
            <a:miter lim="800000"/>
          </a:ln>
        </p:spPr>
        <p:txBody>
          <a:bodyPr vert="horz" lIns="91440" tIns="45720" rIns="91440" bIns="45720" rtlCol="0" anchor="ctr">
            <a:normAutofit/>
          </a:bodyPr>
          <a:lstStyle/>
          <a:p>
            <a:pPr algn="ctr"/>
            <a:r>
              <a:rPr lang="en-US" sz="3600" kern="1200" dirty="0">
                <a:latin typeface="+mj-lt"/>
                <a:ea typeface="+mj-ea"/>
                <a:cs typeface="+mj-cs"/>
              </a:rPr>
              <a:t>VALIDITY TESTING</a:t>
            </a:r>
          </a:p>
        </p:txBody>
      </p:sp>
      <p:sp>
        <p:nvSpPr>
          <p:cNvPr id="3" name="Content Placeholder 2">
            <a:extLst>
              <a:ext uri="{FF2B5EF4-FFF2-40B4-BE49-F238E27FC236}">
                <a16:creationId xmlns:a16="http://schemas.microsoft.com/office/drawing/2014/main" id="{0FF617E5-08DB-4367-820B-EF14E1A8493B}"/>
              </a:ext>
            </a:extLst>
          </p:cNvPr>
          <p:cNvSpPr>
            <a:spLocks noGrp="1"/>
          </p:cNvSpPr>
          <p:nvPr>
            <p:ph idx="1"/>
          </p:nvPr>
        </p:nvSpPr>
        <p:spPr>
          <a:xfrm>
            <a:off x="1395635" y="2401229"/>
            <a:ext cx="4297351" cy="3876987"/>
          </a:xfrm>
        </p:spPr>
        <p:txBody>
          <a:bodyPr vert="horz" lIns="91440" tIns="45720" rIns="91440" bIns="45720" rtlCol="0" anchor="t">
            <a:noAutofit/>
          </a:bodyPr>
          <a:lstStyle/>
          <a:p>
            <a:pPr marL="0" indent="0">
              <a:lnSpc>
                <a:spcPct val="200000"/>
              </a:lnSpc>
              <a:buNone/>
            </a:pPr>
            <a:r>
              <a:rPr lang="en-US" sz="2400" b="1" dirty="0"/>
              <a:t>Tests</a:t>
            </a:r>
          </a:p>
          <a:p>
            <a:pPr marL="0">
              <a:lnSpc>
                <a:spcPct val="200000"/>
              </a:lnSpc>
            </a:pPr>
            <a:r>
              <a:rPr lang="en-US" sz="2400" dirty="0"/>
              <a:t>Calculating Accuracy	</a:t>
            </a:r>
          </a:p>
          <a:p>
            <a:pPr marL="0">
              <a:lnSpc>
                <a:spcPct val="200000"/>
              </a:lnSpc>
            </a:pPr>
            <a:r>
              <a:rPr lang="en-US" sz="2400" dirty="0"/>
              <a:t>Long Time Monitoring</a:t>
            </a:r>
          </a:p>
          <a:p>
            <a:pPr marL="0">
              <a:lnSpc>
                <a:spcPct val="200000"/>
              </a:lnSpc>
            </a:pPr>
            <a:r>
              <a:rPr lang="en-US" sz="2400" dirty="0"/>
              <a:t>Problem Detection</a:t>
            </a:r>
          </a:p>
        </p:txBody>
      </p:sp>
      <p:cxnSp>
        <p:nvCxnSpPr>
          <p:cNvPr id="11" name="Straight Connector 10">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2C996A0D-5A4A-40AB-9D53-019823E69415}"/>
              </a:ext>
            </a:extLst>
          </p:cNvPr>
          <p:cNvSpPr txBox="1">
            <a:spLocks/>
          </p:cNvSpPr>
          <p:nvPr/>
        </p:nvSpPr>
        <p:spPr>
          <a:xfrm>
            <a:off x="6499015" y="2401229"/>
            <a:ext cx="4292594" cy="38769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sz="2400" b="1" dirty="0"/>
              <a:t>Findings</a:t>
            </a:r>
          </a:p>
          <a:p>
            <a:pPr marL="0">
              <a:lnSpc>
                <a:spcPct val="200000"/>
              </a:lnSpc>
            </a:pPr>
            <a:r>
              <a:rPr lang="en-US" sz="2400" dirty="0"/>
              <a:t>77% Accurate</a:t>
            </a:r>
          </a:p>
          <a:p>
            <a:pPr marL="0">
              <a:lnSpc>
                <a:spcPct val="200000"/>
              </a:lnSpc>
            </a:pPr>
            <a:r>
              <a:rPr lang="en-US" sz="2400" dirty="0"/>
              <a:t>Problem with long tests </a:t>
            </a:r>
          </a:p>
          <a:p>
            <a:pPr marL="0">
              <a:lnSpc>
                <a:spcPct val="200000"/>
              </a:lnSpc>
            </a:pPr>
            <a:r>
              <a:rPr lang="en-US" sz="2400" dirty="0"/>
              <a:t>Injections Detected</a:t>
            </a:r>
          </a:p>
        </p:txBody>
      </p:sp>
    </p:spTree>
    <p:extLst>
      <p:ext uri="{BB962C8B-B14F-4D97-AF65-F5344CB8AC3E}">
        <p14:creationId xmlns:p14="http://schemas.microsoft.com/office/powerpoint/2010/main" val="73079627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CA1EAF50-34DD-48EA-8F5D-4513227A34C5}"/>
              </a:ext>
            </a:extLst>
          </p:cNvPr>
          <p:cNvSpPr>
            <a:spLocks noGrp="1"/>
          </p:cNvSpPr>
          <p:nvPr>
            <p:ph type="title"/>
          </p:nvPr>
        </p:nvSpPr>
        <p:spPr>
          <a:xfrm>
            <a:off x="574914" y="1457363"/>
            <a:ext cx="4946172" cy="3956690"/>
          </a:xfrm>
        </p:spPr>
        <p:txBody>
          <a:bodyPr anchor="ctr">
            <a:normAutofit/>
          </a:bodyPr>
          <a:lstStyle/>
          <a:p>
            <a:pPr algn="ctr"/>
            <a:r>
              <a:rPr lang="en-GB" sz="7400" dirty="0">
                <a:solidFill>
                  <a:schemeClr val="bg1"/>
                </a:solidFill>
              </a:rPr>
              <a:t>Conclusions</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9011846E-F4B9-46BD-9D92-C164B23905B9}"/>
              </a:ext>
            </a:extLst>
          </p:cNvPr>
          <p:cNvSpPr>
            <a:spLocks noGrp="1"/>
          </p:cNvSpPr>
          <p:nvPr>
            <p:ph idx="1"/>
          </p:nvPr>
        </p:nvSpPr>
        <p:spPr>
          <a:xfrm>
            <a:off x="6096000" y="1143014"/>
            <a:ext cx="5659120" cy="4571972"/>
          </a:xfrm>
        </p:spPr>
        <p:txBody>
          <a:bodyPr anchor="ctr">
            <a:normAutofit/>
          </a:bodyPr>
          <a:lstStyle/>
          <a:p>
            <a:pPr marL="0" indent="0">
              <a:lnSpc>
                <a:spcPct val="100000"/>
              </a:lnSpc>
              <a:spcBef>
                <a:spcPts val="600"/>
              </a:spcBef>
              <a:spcAft>
                <a:spcPts val="2400"/>
              </a:spcAft>
              <a:buNone/>
            </a:pPr>
            <a:r>
              <a:rPr lang="en-GB" sz="3000" b="1" dirty="0">
                <a:solidFill>
                  <a:schemeClr val="bg1"/>
                </a:solidFill>
              </a:rPr>
              <a:t>Accurate</a:t>
            </a:r>
            <a:r>
              <a:rPr lang="en-GB" dirty="0">
                <a:solidFill>
                  <a:schemeClr val="bg1"/>
                </a:solidFill>
              </a:rPr>
              <a:t> for Load Time Monitoring</a:t>
            </a:r>
          </a:p>
          <a:p>
            <a:pPr marL="0" indent="0">
              <a:lnSpc>
                <a:spcPct val="100000"/>
              </a:lnSpc>
              <a:spcBef>
                <a:spcPts val="600"/>
              </a:spcBef>
              <a:spcAft>
                <a:spcPts val="2400"/>
              </a:spcAft>
              <a:buNone/>
            </a:pPr>
            <a:r>
              <a:rPr lang="en-GB" sz="3000" b="1" dirty="0">
                <a:solidFill>
                  <a:schemeClr val="bg1"/>
                </a:solidFill>
              </a:rPr>
              <a:t>Good</a:t>
            </a:r>
            <a:r>
              <a:rPr lang="en-GB" dirty="0">
                <a:solidFill>
                  <a:schemeClr val="bg1"/>
                </a:solidFill>
              </a:rPr>
              <a:t> Overall Consistent Performance</a:t>
            </a:r>
          </a:p>
          <a:p>
            <a:pPr marL="0" indent="0">
              <a:lnSpc>
                <a:spcPct val="100000"/>
              </a:lnSpc>
              <a:spcBef>
                <a:spcPts val="600"/>
              </a:spcBef>
              <a:spcAft>
                <a:spcPts val="2400"/>
              </a:spcAft>
              <a:buNone/>
            </a:pPr>
            <a:r>
              <a:rPr lang="en-GB" sz="3000" b="1" dirty="0">
                <a:solidFill>
                  <a:schemeClr val="bg1"/>
                </a:solidFill>
              </a:rPr>
              <a:t>Problem</a:t>
            </a:r>
            <a:r>
              <a:rPr lang="en-GB" dirty="0">
                <a:solidFill>
                  <a:schemeClr val="bg1"/>
                </a:solidFill>
              </a:rPr>
              <a:t> while Monitoring for Long Time Periods</a:t>
            </a:r>
          </a:p>
          <a:p>
            <a:pPr marL="0" indent="0">
              <a:lnSpc>
                <a:spcPct val="100000"/>
              </a:lnSpc>
              <a:spcBef>
                <a:spcPts val="600"/>
              </a:spcBef>
              <a:spcAft>
                <a:spcPts val="2400"/>
              </a:spcAft>
              <a:buNone/>
            </a:pPr>
            <a:r>
              <a:rPr lang="en-GB" sz="3000" b="1" dirty="0">
                <a:solidFill>
                  <a:schemeClr val="bg1"/>
                </a:solidFill>
              </a:rPr>
              <a:t>Can</a:t>
            </a:r>
            <a:r>
              <a:rPr lang="en-GB" dirty="0">
                <a:solidFill>
                  <a:schemeClr val="bg1"/>
                </a:solidFill>
              </a:rPr>
              <a:t> and </a:t>
            </a:r>
            <a:r>
              <a:rPr lang="en-GB" sz="3000" b="1" dirty="0">
                <a:solidFill>
                  <a:schemeClr val="bg1"/>
                </a:solidFill>
              </a:rPr>
              <a:t>Should</a:t>
            </a:r>
            <a:r>
              <a:rPr lang="en-GB" dirty="0">
                <a:solidFill>
                  <a:schemeClr val="bg1"/>
                </a:solidFill>
              </a:rPr>
              <a:t> be Expanded</a:t>
            </a:r>
          </a:p>
        </p:txBody>
      </p:sp>
    </p:spTree>
    <p:extLst>
      <p:ext uri="{BB962C8B-B14F-4D97-AF65-F5344CB8AC3E}">
        <p14:creationId xmlns:p14="http://schemas.microsoft.com/office/powerpoint/2010/main" val="633973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5389-CC62-4291-BC7C-98E9BCAC366A}"/>
              </a:ext>
            </a:extLst>
          </p:cNvPr>
          <p:cNvSpPr>
            <a:spLocks noGrp="1"/>
          </p:cNvSpPr>
          <p:nvPr>
            <p:ph type="title"/>
          </p:nvPr>
        </p:nvSpPr>
        <p:spPr/>
        <p:txBody>
          <a:bodyPr/>
          <a:lstStyle/>
          <a:p>
            <a:r>
              <a:rPr lang="en-GB" dirty="0"/>
              <a:t>Demo - 1 MIN</a:t>
            </a:r>
          </a:p>
        </p:txBody>
      </p:sp>
      <p:sp>
        <p:nvSpPr>
          <p:cNvPr id="3" name="Content Placeholder 2">
            <a:extLst>
              <a:ext uri="{FF2B5EF4-FFF2-40B4-BE49-F238E27FC236}">
                <a16:creationId xmlns:a16="http://schemas.microsoft.com/office/drawing/2014/main" id="{F43C71D9-0EAC-474F-9133-9CFAB042866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6861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EA418A-5027-4E95-97BF-FE901E78CD14}"/>
              </a:ext>
            </a:extLst>
          </p:cNvPr>
          <p:cNvSpPr>
            <a:spLocks noGrp="1"/>
          </p:cNvSpPr>
          <p:nvPr>
            <p:ph type="title"/>
          </p:nvPr>
        </p:nvSpPr>
        <p:spPr>
          <a:xfrm>
            <a:off x="1616053" y="818444"/>
            <a:ext cx="8959893" cy="888360"/>
          </a:xfrm>
        </p:spPr>
        <p:txBody>
          <a:bodyPr anchor="b">
            <a:normAutofit/>
          </a:bodyPr>
          <a:lstStyle/>
          <a:p>
            <a:pPr algn="ctr"/>
            <a:r>
              <a:rPr lang="en-GB" sz="4000" dirty="0">
                <a:solidFill>
                  <a:srgbClr val="ED7D31"/>
                </a:solidFill>
              </a:rPr>
              <a:t>BACKGROUND</a:t>
            </a:r>
          </a:p>
        </p:txBody>
      </p:sp>
      <p:sp>
        <p:nvSpPr>
          <p:cNvPr id="4" name="Callout: Quad Arrow 3">
            <a:extLst>
              <a:ext uri="{FF2B5EF4-FFF2-40B4-BE49-F238E27FC236}">
                <a16:creationId xmlns:a16="http://schemas.microsoft.com/office/drawing/2014/main" id="{A2BCD582-6D37-41B6-A678-97081A191418}"/>
              </a:ext>
            </a:extLst>
          </p:cNvPr>
          <p:cNvSpPr/>
          <p:nvPr/>
        </p:nvSpPr>
        <p:spPr>
          <a:xfrm>
            <a:off x="2511992" y="2657651"/>
            <a:ext cx="2563702" cy="2563702"/>
          </a:xfrm>
          <a:prstGeom prst="quadArrowCallout">
            <a:avLst>
              <a:gd name="adj1" fmla="val 18515"/>
              <a:gd name="adj2" fmla="val 16313"/>
              <a:gd name="adj3" fmla="val 18515"/>
              <a:gd name="adj4" fmla="val 4812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b="1">
              <a:ln w="22225">
                <a:solidFill>
                  <a:schemeClr val="accent2"/>
                </a:solidFill>
                <a:prstDash val="solid"/>
              </a:ln>
              <a:solidFill>
                <a:schemeClr val="accent2">
                  <a:lumMod val="40000"/>
                  <a:lumOff val="60000"/>
                </a:schemeClr>
              </a:solidFill>
            </a:endParaRPr>
          </a:p>
        </p:txBody>
      </p:sp>
      <p:pic>
        <p:nvPicPr>
          <p:cNvPr id="1026" name="Picture 2" descr="Wi-Fi Computer Icons Wireless Access Points - copyright png download -  1600*1600 - Free Transparent Wifi png Download. - Clip Art Library">
            <a:extLst>
              <a:ext uri="{FF2B5EF4-FFF2-40B4-BE49-F238E27FC236}">
                <a16:creationId xmlns:a16="http://schemas.microsoft.com/office/drawing/2014/main" id="{4BBED9AC-2E70-4F6A-B6F7-EED5C68348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7430" y="3392553"/>
            <a:ext cx="1319261" cy="13192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04505F-5542-434E-89C7-450AD065880E}"/>
              </a:ext>
            </a:extLst>
          </p:cNvPr>
          <p:cNvSpPr txBox="1"/>
          <p:nvPr/>
        </p:nvSpPr>
        <p:spPr>
          <a:xfrm>
            <a:off x="-237374" y="2231342"/>
            <a:ext cx="8108868" cy="3416320"/>
          </a:xfrm>
          <a:prstGeom prst="rect">
            <a:avLst/>
          </a:prstGeom>
          <a:noFill/>
        </p:spPr>
        <p:txBody>
          <a:bodyPr wrap="square" rtlCol="0">
            <a:spAutoFit/>
          </a:bodyPr>
          <a:lstStyle/>
          <a:p>
            <a:pPr algn="ctr"/>
            <a:r>
              <a:rPr lang="en-GB" sz="2400" dirty="0">
                <a:solidFill>
                  <a:schemeClr val="accent2"/>
                </a:solidFill>
              </a:rPr>
              <a:t>Businesses</a:t>
            </a:r>
          </a:p>
          <a:p>
            <a:pPr algn="ctr"/>
            <a:endParaRPr lang="en-GB" sz="2400" dirty="0">
              <a:solidFill>
                <a:schemeClr val="accent2"/>
              </a:solidFill>
            </a:endParaRPr>
          </a:p>
          <a:p>
            <a:pPr algn="ctr"/>
            <a:endParaRPr lang="en-GB" sz="2400" dirty="0">
              <a:solidFill>
                <a:schemeClr val="accent2"/>
              </a:solidFill>
            </a:endParaRPr>
          </a:p>
          <a:p>
            <a:pPr algn="ctr"/>
            <a:endParaRPr lang="en-GB" sz="2400" dirty="0">
              <a:solidFill>
                <a:schemeClr val="accent2"/>
              </a:solidFill>
            </a:endParaRPr>
          </a:p>
          <a:p>
            <a:pPr algn="ctr"/>
            <a:endParaRPr lang="en-GB" sz="2400" dirty="0">
              <a:solidFill>
                <a:schemeClr val="accent2"/>
              </a:solidFill>
            </a:endParaRPr>
          </a:p>
          <a:p>
            <a:pPr algn="ctr"/>
            <a:endParaRPr lang="en-GB" sz="2400" dirty="0">
              <a:solidFill>
                <a:schemeClr val="accent2"/>
              </a:solidFill>
            </a:endParaRPr>
          </a:p>
          <a:p>
            <a:pPr algn="ctr"/>
            <a:endParaRPr lang="en-GB" sz="2400" dirty="0">
              <a:solidFill>
                <a:schemeClr val="accent2"/>
              </a:solidFill>
            </a:endParaRPr>
          </a:p>
          <a:p>
            <a:pPr algn="ctr"/>
            <a:endParaRPr lang="en-GB" sz="2400" dirty="0">
              <a:solidFill>
                <a:schemeClr val="accent2"/>
              </a:solidFill>
            </a:endParaRPr>
          </a:p>
          <a:p>
            <a:pPr algn="ctr"/>
            <a:r>
              <a:rPr lang="en-GB" sz="2400" dirty="0">
                <a:solidFill>
                  <a:schemeClr val="accent2"/>
                </a:solidFill>
              </a:rPr>
              <a:t>Individuals</a:t>
            </a:r>
          </a:p>
        </p:txBody>
      </p:sp>
      <p:pic>
        <p:nvPicPr>
          <p:cNvPr id="13" name="Picture 12" descr="Logo&#10;&#10;Description automatically generated">
            <a:extLst>
              <a:ext uri="{FF2B5EF4-FFF2-40B4-BE49-F238E27FC236}">
                <a16:creationId xmlns:a16="http://schemas.microsoft.com/office/drawing/2014/main" id="{96AE5E53-68E7-4692-A7E4-618608A69C2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575323" y="2438714"/>
            <a:ext cx="2717591" cy="2717591"/>
          </a:xfrm>
          <a:prstGeom prst="rect">
            <a:avLst/>
          </a:prstGeom>
        </p:spPr>
      </p:pic>
      <p:pic>
        <p:nvPicPr>
          <p:cNvPr id="7" name="Recorded Sound">
            <a:hlinkClick r:id="" action="ppaction://media"/>
            <a:extLst>
              <a:ext uri="{FF2B5EF4-FFF2-40B4-BE49-F238E27FC236}">
                <a16:creationId xmlns:a16="http://schemas.microsoft.com/office/drawing/2014/main" id="{75BD3950-E508-4364-8328-91AD05C0E83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45738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4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C231573-FBD1-4644-8778-8E87A1843A88}"/>
              </a:ext>
            </a:extLst>
          </p:cNvPr>
          <p:cNvSpPr>
            <a:spLocks noGrp="1"/>
          </p:cNvSpPr>
          <p:nvPr>
            <p:ph type="title"/>
          </p:nvPr>
        </p:nvSpPr>
        <p:spPr>
          <a:xfrm>
            <a:off x="838200" y="669925"/>
            <a:ext cx="4508946" cy="1325563"/>
          </a:xfrm>
        </p:spPr>
        <p:txBody>
          <a:bodyPr anchor="b">
            <a:normAutofit/>
          </a:bodyPr>
          <a:lstStyle/>
          <a:p>
            <a:pPr algn="r"/>
            <a:r>
              <a:rPr lang="en-GB" dirty="0">
                <a:solidFill>
                  <a:schemeClr val="bg1"/>
                </a:solidFill>
              </a:rPr>
              <a:t>Research Question	</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09EF91-2150-48C0-87A7-7F1565DD65D3}"/>
              </a:ext>
            </a:extLst>
          </p:cNvPr>
          <p:cNvSpPr>
            <a:spLocks noGrp="1"/>
          </p:cNvSpPr>
          <p:nvPr>
            <p:ph idx="1"/>
          </p:nvPr>
        </p:nvSpPr>
        <p:spPr>
          <a:xfrm>
            <a:off x="1387213" y="2621562"/>
            <a:ext cx="9255013" cy="3526144"/>
          </a:xfrm>
        </p:spPr>
        <p:txBody>
          <a:bodyPr>
            <a:normAutofit/>
          </a:bodyPr>
          <a:lstStyle/>
          <a:p>
            <a:pPr indent="0" algn="just">
              <a:lnSpc>
                <a:spcPct val="100000"/>
              </a:lnSpc>
              <a:spcAft>
                <a:spcPts val="1200"/>
              </a:spcAft>
              <a:buNone/>
            </a:pPr>
            <a:r>
              <a:rPr lang="en-GB" sz="2400" b="1"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How can Synthetic Transaction Monitoring systems be used to detect </a:t>
            </a:r>
            <a:r>
              <a:rPr lang="en-GB" sz="24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problems end-users encounter when navigating a page by looking into performance degradations in web services?</a:t>
            </a:r>
          </a:p>
          <a:p>
            <a:pPr indent="0" algn="just">
              <a:lnSpc>
                <a:spcPct val="100000"/>
              </a:lnSpc>
              <a:spcAft>
                <a:spcPts val="1200"/>
              </a:spcAft>
              <a:buNone/>
            </a:pPr>
            <a:endParaRPr lang="en-GB" sz="24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endParaRPr>
          </a:p>
          <a:p>
            <a:pPr indent="0" algn="just">
              <a:lnSpc>
                <a:spcPct val="100000"/>
              </a:lnSpc>
              <a:spcAft>
                <a:spcPts val="1200"/>
              </a:spcAft>
              <a:buNone/>
            </a:pPr>
            <a:r>
              <a:rPr lang="en-GB" sz="2000"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The project goal was to built a test harness to perform synthetic monitoring with focus on individual requests, analysing them to find the root causes of degradations found by users.</a:t>
            </a:r>
            <a:endParaRPr lang="en-GB" sz="2000"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corded Sound">
            <a:hlinkClick r:id="" action="ppaction://media"/>
            <a:extLst>
              <a:ext uri="{FF2B5EF4-FFF2-40B4-BE49-F238E27FC236}">
                <a16:creationId xmlns:a16="http://schemas.microsoft.com/office/drawing/2014/main" id="{2F5B86C9-79AA-4B88-90C1-8EF59B0C4F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24059" y="297633"/>
            <a:ext cx="487363" cy="487363"/>
          </a:xfrm>
          <a:prstGeom prst="rect">
            <a:avLst/>
          </a:prstGeom>
        </p:spPr>
      </p:pic>
    </p:spTree>
    <p:extLst>
      <p:ext uri="{BB962C8B-B14F-4D97-AF65-F5344CB8AC3E}">
        <p14:creationId xmlns:p14="http://schemas.microsoft.com/office/powerpoint/2010/main" val="311134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9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F7893723-4A1C-4DBA-949B-2C38C15E76EC}"/>
              </a:ext>
            </a:extLst>
          </p:cNvPr>
          <p:cNvSpPr>
            <a:spLocks noGrp="1"/>
          </p:cNvSpPr>
          <p:nvPr>
            <p:ph type="title"/>
          </p:nvPr>
        </p:nvSpPr>
        <p:spPr>
          <a:xfrm>
            <a:off x="1014141" y="1450655"/>
            <a:ext cx="3932030" cy="3956690"/>
          </a:xfrm>
        </p:spPr>
        <p:txBody>
          <a:bodyPr anchor="ctr">
            <a:normAutofit/>
          </a:bodyPr>
          <a:lstStyle/>
          <a:p>
            <a:pPr algn="ctr"/>
            <a:r>
              <a:rPr lang="en-GB" sz="8000" dirty="0">
                <a:solidFill>
                  <a:schemeClr val="bg1"/>
                </a:solidFill>
              </a:rPr>
              <a:t>WHY</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A0EECA2-0654-4C98-816C-CA5935046A95}"/>
              </a:ext>
            </a:extLst>
          </p:cNvPr>
          <p:cNvSpPr>
            <a:spLocks noGrp="1"/>
          </p:cNvSpPr>
          <p:nvPr>
            <p:ph idx="1"/>
          </p:nvPr>
        </p:nvSpPr>
        <p:spPr>
          <a:xfrm>
            <a:off x="6096000" y="1047720"/>
            <a:ext cx="5323840" cy="5150497"/>
          </a:xfrm>
        </p:spPr>
        <p:txBody>
          <a:bodyPr anchor="ctr">
            <a:normAutofit/>
          </a:bodyPr>
          <a:lstStyle/>
          <a:p>
            <a:pPr algn="ctr">
              <a:lnSpc>
                <a:spcPct val="100000"/>
              </a:lnSpc>
            </a:pPr>
            <a:r>
              <a:rPr lang="en-GB" sz="3200" dirty="0">
                <a:solidFill>
                  <a:schemeClr val="bg1"/>
                </a:solidFill>
              </a:rPr>
              <a:t>Bad User Quality of Experience</a:t>
            </a:r>
          </a:p>
          <a:p>
            <a:pPr algn="ctr">
              <a:lnSpc>
                <a:spcPct val="100000"/>
              </a:lnSpc>
            </a:pPr>
            <a:endParaRPr lang="en-GB" sz="3200" dirty="0">
              <a:solidFill>
                <a:schemeClr val="bg1"/>
              </a:solidFill>
            </a:endParaRPr>
          </a:p>
          <a:p>
            <a:pPr algn="ctr">
              <a:lnSpc>
                <a:spcPct val="100000"/>
              </a:lnSpc>
            </a:pPr>
            <a:endParaRPr lang="en-GB" sz="3200" dirty="0">
              <a:solidFill>
                <a:schemeClr val="bg1"/>
              </a:solidFill>
            </a:endParaRPr>
          </a:p>
          <a:p>
            <a:pPr algn="ctr">
              <a:lnSpc>
                <a:spcPct val="100000"/>
              </a:lnSpc>
            </a:pPr>
            <a:r>
              <a:rPr lang="en-GB" sz="3200" dirty="0">
                <a:solidFill>
                  <a:schemeClr val="bg1"/>
                </a:solidFill>
              </a:rPr>
              <a:t>Reduced Profitability/Reach Potential</a:t>
            </a:r>
          </a:p>
          <a:p>
            <a:pPr algn="ctr">
              <a:lnSpc>
                <a:spcPct val="100000"/>
              </a:lnSpc>
            </a:pPr>
            <a:endParaRPr lang="en-GB" sz="3200" dirty="0">
              <a:solidFill>
                <a:schemeClr val="bg1"/>
              </a:solidFill>
            </a:endParaRPr>
          </a:p>
          <a:p>
            <a:pPr algn="ctr">
              <a:lnSpc>
                <a:spcPct val="100000"/>
              </a:lnSpc>
            </a:pPr>
            <a:endParaRPr lang="en-GB" sz="2000" dirty="0">
              <a:solidFill>
                <a:schemeClr val="bg1"/>
              </a:solidFill>
            </a:endParaRPr>
          </a:p>
          <a:p>
            <a:pPr algn="ctr">
              <a:lnSpc>
                <a:spcPct val="100000"/>
              </a:lnSpc>
            </a:pPr>
            <a:r>
              <a:rPr lang="en-GB" sz="3200" dirty="0">
                <a:solidFill>
                  <a:schemeClr val="bg1"/>
                </a:solidFill>
              </a:rPr>
              <a:t>Web Monitoring</a:t>
            </a:r>
          </a:p>
        </p:txBody>
      </p:sp>
      <p:sp>
        <p:nvSpPr>
          <p:cNvPr id="4" name="Arrow: Down 3">
            <a:extLst>
              <a:ext uri="{FF2B5EF4-FFF2-40B4-BE49-F238E27FC236}">
                <a16:creationId xmlns:a16="http://schemas.microsoft.com/office/drawing/2014/main" id="{A1208E55-9342-4657-BE16-184242580027}"/>
              </a:ext>
            </a:extLst>
          </p:cNvPr>
          <p:cNvSpPr/>
          <p:nvPr/>
        </p:nvSpPr>
        <p:spPr>
          <a:xfrm>
            <a:off x="8534400" y="2367279"/>
            <a:ext cx="447040" cy="90251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9" name="Arrow: Down 8">
            <a:extLst>
              <a:ext uri="{FF2B5EF4-FFF2-40B4-BE49-F238E27FC236}">
                <a16:creationId xmlns:a16="http://schemas.microsoft.com/office/drawing/2014/main" id="{3CB12138-2D69-4CFF-A65F-D8ED7A7A20E9}"/>
              </a:ext>
            </a:extLst>
          </p:cNvPr>
          <p:cNvSpPr/>
          <p:nvPr/>
        </p:nvSpPr>
        <p:spPr>
          <a:xfrm>
            <a:off x="8534400" y="4589353"/>
            <a:ext cx="447040" cy="90251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0AF7872D-E6CD-4E29-AD7F-659EB034C3D2}"/>
              </a:ext>
            </a:extLst>
          </p:cNvPr>
          <p:cNvSpPr txBox="1"/>
          <p:nvPr/>
        </p:nvSpPr>
        <p:spPr>
          <a:xfrm>
            <a:off x="9006840" y="2633870"/>
            <a:ext cx="2387600" cy="338554"/>
          </a:xfrm>
          <a:prstGeom prst="rect">
            <a:avLst/>
          </a:prstGeom>
          <a:noFill/>
        </p:spPr>
        <p:txBody>
          <a:bodyPr wrap="square" rtlCol="0">
            <a:spAutoFit/>
          </a:bodyPr>
          <a:lstStyle/>
          <a:p>
            <a:r>
              <a:rPr lang="en-GB" sz="1600" dirty="0">
                <a:solidFill>
                  <a:schemeClr val="bg1"/>
                </a:solidFill>
              </a:rPr>
              <a:t>can cause</a:t>
            </a:r>
          </a:p>
        </p:txBody>
      </p:sp>
      <p:sp>
        <p:nvSpPr>
          <p:cNvPr id="11" name="TextBox 10">
            <a:extLst>
              <a:ext uri="{FF2B5EF4-FFF2-40B4-BE49-F238E27FC236}">
                <a16:creationId xmlns:a16="http://schemas.microsoft.com/office/drawing/2014/main" id="{0A4D989C-E463-440F-8B7F-9E2371F4FE84}"/>
              </a:ext>
            </a:extLst>
          </p:cNvPr>
          <p:cNvSpPr txBox="1"/>
          <p:nvPr/>
        </p:nvSpPr>
        <p:spPr>
          <a:xfrm>
            <a:off x="8996680" y="4855944"/>
            <a:ext cx="2387600" cy="338554"/>
          </a:xfrm>
          <a:prstGeom prst="rect">
            <a:avLst/>
          </a:prstGeom>
          <a:noFill/>
        </p:spPr>
        <p:txBody>
          <a:bodyPr wrap="square" rtlCol="0">
            <a:spAutoFit/>
          </a:bodyPr>
          <a:lstStyle/>
          <a:p>
            <a:r>
              <a:rPr lang="en-GB" sz="1600" dirty="0">
                <a:solidFill>
                  <a:schemeClr val="bg1"/>
                </a:solidFill>
              </a:rPr>
              <a:t>can be solved with</a:t>
            </a:r>
          </a:p>
        </p:txBody>
      </p:sp>
      <p:sp>
        <p:nvSpPr>
          <p:cNvPr id="6" name="TextBox 5">
            <a:extLst>
              <a:ext uri="{FF2B5EF4-FFF2-40B4-BE49-F238E27FC236}">
                <a16:creationId xmlns:a16="http://schemas.microsoft.com/office/drawing/2014/main" id="{DB516A78-2EC1-44F1-B128-DC3DC12B7B6F}"/>
              </a:ext>
            </a:extLst>
          </p:cNvPr>
          <p:cNvSpPr txBox="1"/>
          <p:nvPr/>
        </p:nvSpPr>
        <p:spPr>
          <a:xfrm>
            <a:off x="212475" y="6326739"/>
            <a:ext cx="4071426" cy="461665"/>
          </a:xfrm>
          <a:prstGeom prst="rect">
            <a:avLst/>
          </a:prstGeom>
          <a:noFill/>
        </p:spPr>
        <p:txBody>
          <a:bodyPr wrap="square" rtlCol="0">
            <a:spAutoFit/>
          </a:bodyPr>
          <a:lstStyle/>
          <a:p>
            <a:r>
              <a:rPr lang="en-GB" sz="800" dirty="0">
                <a:solidFill>
                  <a:schemeClr val="bg1"/>
                </a:solidFill>
              </a:rPr>
              <a:t>AN, D., 2017. Find out How You Stack up to New Industry Benchmarks for Mobile Page Speed Available from: https://www.thinkwithgoogle.com/marketing-strategies/app-and-mobile/mobile-page-speed-new-industry-benchmarks/</a:t>
            </a:r>
          </a:p>
        </p:txBody>
      </p:sp>
      <p:pic>
        <p:nvPicPr>
          <p:cNvPr id="13" name="Recorded Sound">
            <a:hlinkClick r:id="" action="ppaction://media"/>
            <a:extLst>
              <a:ext uri="{FF2B5EF4-FFF2-40B4-BE49-F238E27FC236}">
                <a16:creationId xmlns:a16="http://schemas.microsoft.com/office/drawing/2014/main" id="{3CE65728-857C-45CF-8347-EDA01B9686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19840" y="205882"/>
            <a:ext cx="487363" cy="487363"/>
          </a:xfrm>
          <a:prstGeom prst="rect">
            <a:avLst/>
          </a:prstGeom>
        </p:spPr>
      </p:pic>
    </p:spTree>
    <p:extLst>
      <p:ext uri="{BB962C8B-B14F-4D97-AF65-F5344CB8AC3E}">
        <p14:creationId xmlns:p14="http://schemas.microsoft.com/office/powerpoint/2010/main" val="375350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78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A6BDC94-3418-4608-823D-A020B61494A0}"/>
              </a:ext>
            </a:extLst>
          </p:cNvPr>
          <p:cNvSpPr>
            <a:spLocks noGrp="1"/>
          </p:cNvSpPr>
          <p:nvPr>
            <p:ph type="title"/>
          </p:nvPr>
        </p:nvSpPr>
        <p:spPr>
          <a:xfrm>
            <a:off x="922635" y="1250575"/>
            <a:ext cx="4604274" cy="4163210"/>
          </a:xfrm>
        </p:spPr>
        <p:txBody>
          <a:bodyPr anchor="ctr">
            <a:normAutofit/>
          </a:bodyPr>
          <a:lstStyle/>
          <a:p>
            <a:pPr algn="ctr"/>
            <a:r>
              <a:rPr lang="en-GB" sz="8000" dirty="0">
                <a:solidFill>
                  <a:schemeClr val="bg1"/>
                </a:solidFill>
              </a:rPr>
              <a:t>BENEFITS</a:t>
            </a:r>
          </a:p>
        </p:txBody>
      </p:sp>
      <p:sp>
        <p:nvSpPr>
          <p:cNvPr id="10" name="Rectangle 9">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45B08A-3948-464A-AC09-FEDC6855CD63}"/>
              </a:ext>
            </a:extLst>
          </p:cNvPr>
          <p:cNvSpPr>
            <a:spLocks noGrp="1"/>
          </p:cNvSpPr>
          <p:nvPr>
            <p:ph idx="1"/>
          </p:nvPr>
        </p:nvSpPr>
        <p:spPr>
          <a:xfrm>
            <a:off x="6293224" y="860612"/>
            <a:ext cx="4797909" cy="5023821"/>
          </a:xfrm>
        </p:spPr>
        <p:txBody>
          <a:bodyPr anchor="ctr">
            <a:normAutofit/>
          </a:bodyPr>
          <a:lstStyle/>
          <a:p>
            <a:pPr algn="r">
              <a:lnSpc>
                <a:spcPct val="200000"/>
              </a:lnSpc>
            </a:pPr>
            <a:r>
              <a:rPr lang="en-GB" dirty="0">
                <a:solidFill>
                  <a:schemeClr val="bg1"/>
                </a:solidFill>
              </a:rPr>
              <a:t>Availability</a:t>
            </a:r>
          </a:p>
          <a:p>
            <a:pPr algn="r">
              <a:lnSpc>
                <a:spcPct val="200000"/>
              </a:lnSpc>
            </a:pPr>
            <a:r>
              <a:rPr lang="en-GB" dirty="0">
                <a:solidFill>
                  <a:schemeClr val="bg1"/>
                </a:solidFill>
              </a:rPr>
              <a:t>Performance</a:t>
            </a:r>
          </a:p>
          <a:p>
            <a:pPr algn="r">
              <a:lnSpc>
                <a:spcPct val="200000"/>
              </a:lnSpc>
            </a:pPr>
            <a:r>
              <a:rPr lang="en-GB" dirty="0">
                <a:solidFill>
                  <a:schemeClr val="bg1"/>
                </a:solidFill>
              </a:rPr>
              <a:t>Finding Delays Root Causes</a:t>
            </a:r>
          </a:p>
          <a:p>
            <a:pPr algn="r">
              <a:lnSpc>
                <a:spcPct val="200000"/>
              </a:lnSpc>
            </a:pPr>
            <a:r>
              <a:rPr lang="en-GB" dirty="0">
                <a:solidFill>
                  <a:schemeClr val="bg1"/>
                </a:solidFill>
              </a:rPr>
              <a:t>User Metrics</a:t>
            </a:r>
          </a:p>
        </p:txBody>
      </p:sp>
      <p:pic>
        <p:nvPicPr>
          <p:cNvPr id="5" name="Recorded Sound">
            <a:hlinkClick r:id="" action="ppaction://media"/>
            <a:extLst>
              <a:ext uri="{FF2B5EF4-FFF2-40B4-BE49-F238E27FC236}">
                <a16:creationId xmlns:a16="http://schemas.microsoft.com/office/drawing/2014/main" id="{8AE4F6D3-EBF3-4962-9014-5F7FBD4B2D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7742" y="340592"/>
            <a:ext cx="487363" cy="487363"/>
          </a:xfrm>
          <a:prstGeom prst="rect">
            <a:avLst/>
          </a:prstGeom>
        </p:spPr>
      </p:pic>
    </p:spTree>
    <p:extLst>
      <p:ext uri="{BB962C8B-B14F-4D97-AF65-F5344CB8AC3E}">
        <p14:creationId xmlns:p14="http://schemas.microsoft.com/office/powerpoint/2010/main" val="336344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846C6DB-347E-494B-A0A1-0051F1886A89}"/>
              </a:ext>
            </a:extLst>
          </p:cNvPr>
          <p:cNvSpPr>
            <a:spLocks noGrp="1"/>
          </p:cNvSpPr>
          <p:nvPr>
            <p:ph type="title"/>
          </p:nvPr>
        </p:nvSpPr>
        <p:spPr>
          <a:xfrm>
            <a:off x="1451220" y="1878788"/>
            <a:ext cx="9289559" cy="3134371"/>
          </a:xfrm>
        </p:spPr>
        <p:txBody>
          <a:bodyPr vert="horz" lIns="91440" tIns="45720" rIns="91440" bIns="45720" rtlCol="0" anchor="ctr">
            <a:normAutofit/>
          </a:bodyPr>
          <a:lstStyle/>
          <a:p>
            <a:pPr algn="ctr"/>
            <a:r>
              <a:rPr lang="en-US" sz="3600" b="1" kern="1200" dirty="0">
                <a:solidFill>
                  <a:schemeClr val="bg1"/>
                </a:solidFill>
                <a:latin typeface="+mn-lt"/>
                <a:ea typeface="+mj-ea"/>
                <a:cs typeface="+mj-cs"/>
              </a:rPr>
              <a:t>Synthetic Transaction Monitoring (STM)</a:t>
            </a:r>
            <a:br>
              <a:rPr lang="en-US" sz="3200" b="1" kern="1200" dirty="0">
                <a:solidFill>
                  <a:schemeClr val="bg1"/>
                </a:solidFill>
                <a:latin typeface="+mj-lt"/>
                <a:ea typeface="+mj-ea"/>
                <a:cs typeface="+mj-cs"/>
              </a:rPr>
            </a:br>
            <a:br>
              <a:rPr lang="en-US" sz="3200" b="1" kern="1200" dirty="0">
                <a:solidFill>
                  <a:schemeClr val="bg1"/>
                </a:solidFill>
                <a:latin typeface="+mj-lt"/>
                <a:ea typeface="+mj-ea"/>
                <a:cs typeface="+mj-cs"/>
              </a:rPr>
            </a:br>
            <a:r>
              <a:rPr lang="en-US" sz="3200" kern="1200" dirty="0">
                <a:solidFill>
                  <a:schemeClr val="bg1"/>
                </a:solidFill>
                <a:latin typeface="+mj-lt"/>
                <a:ea typeface="+mj-ea"/>
                <a:cs typeface="+mj-cs"/>
              </a:rPr>
              <a:t>Vs</a:t>
            </a:r>
            <a:br>
              <a:rPr lang="en-US" sz="3200" b="1" kern="1200" dirty="0">
                <a:solidFill>
                  <a:schemeClr val="bg1"/>
                </a:solidFill>
                <a:latin typeface="+mj-lt"/>
                <a:ea typeface="+mj-ea"/>
                <a:cs typeface="+mj-cs"/>
              </a:rPr>
            </a:br>
            <a:br>
              <a:rPr lang="en-US" sz="3200" b="1" kern="1200" dirty="0">
                <a:solidFill>
                  <a:schemeClr val="bg1"/>
                </a:solidFill>
                <a:latin typeface="+mj-lt"/>
                <a:ea typeface="+mj-ea"/>
                <a:cs typeface="+mj-cs"/>
              </a:rPr>
            </a:br>
            <a:r>
              <a:rPr lang="en-US" sz="3600" b="1" kern="1200" dirty="0">
                <a:solidFill>
                  <a:schemeClr val="bg1"/>
                </a:solidFill>
                <a:latin typeface="+mn-lt"/>
                <a:ea typeface="+mj-ea"/>
                <a:cs typeface="+mj-cs"/>
              </a:rPr>
              <a:t>Real User Monitoring (RUM)</a:t>
            </a:r>
            <a:endParaRPr lang="en-US" sz="3200" b="1" kern="1200" dirty="0">
              <a:solidFill>
                <a:schemeClr val="bg1"/>
              </a:solidFill>
              <a:latin typeface="+mn-lt"/>
              <a:ea typeface="+mj-ea"/>
              <a:cs typeface="+mj-cs"/>
            </a:endParaRPr>
          </a:p>
        </p:txBody>
      </p:sp>
      <p:cxnSp>
        <p:nvCxnSpPr>
          <p:cNvPr id="9" name="Straight Connector 8">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E7CEFB9-5672-4FC6-981B-C8DA3FE08E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61060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048" y="5286237"/>
            <a:ext cx="1218895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4779B53-65C9-4FF5-8A5A-F28A4DB71E5D}"/>
              </a:ext>
            </a:extLst>
          </p:cNvPr>
          <p:cNvSpPr txBox="1"/>
          <p:nvPr/>
        </p:nvSpPr>
        <p:spPr>
          <a:xfrm>
            <a:off x="2517421" y="377179"/>
            <a:ext cx="7157155" cy="769441"/>
          </a:xfrm>
          <a:prstGeom prst="rect">
            <a:avLst/>
          </a:prstGeom>
          <a:noFill/>
          <a:ln w="12700">
            <a:solidFill>
              <a:schemeClr val="accent2"/>
            </a:solidFill>
          </a:ln>
        </p:spPr>
        <p:txBody>
          <a:bodyPr wrap="square" rtlCol="0">
            <a:spAutoFit/>
          </a:bodyPr>
          <a:lstStyle/>
          <a:p>
            <a:pPr algn="ctr"/>
            <a:r>
              <a:rPr lang="en-GB" sz="4400" dirty="0">
                <a:solidFill>
                  <a:schemeClr val="bg1"/>
                </a:solidFill>
                <a:latin typeface="+mj-lt"/>
              </a:rPr>
              <a:t>WEB MONITORING TYPES</a:t>
            </a:r>
          </a:p>
        </p:txBody>
      </p:sp>
      <p:pic>
        <p:nvPicPr>
          <p:cNvPr id="4" name="Recorded Sound">
            <a:hlinkClick r:id="" action="ppaction://media"/>
            <a:extLst>
              <a:ext uri="{FF2B5EF4-FFF2-40B4-BE49-F238E27FC236}">
                <a16:creationId xmlns:a16="http://schemas.microsoft.com/office/drawing/2014/main" id="{880D2BCE-E8E7-407C-A02C-A420AAB608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73056" y="133497"/>
            <a:ext cx="487363" cy="487363"/>
          </a:xfrm>
          <a:prstGeom prst="rect">
            <a:avLst/>
          </a:prstGeom>
        </p:spPr>
      </p:pic>
    </p:spTree>
    <p:extLst>
      <p:ext uri="{BB962C8B-B14F-4D97-AF65-F5344CB8AC3E}">
        <p14:creationId xmlns:p14="http://schemas.microsoft.com/office/powerpoint/2010/main" val="296160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1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588E2736-2DB3-498C-863B-7DAD18424135}"/>
              </a:ext>
            </a:extLst>
          </p:cNvPr>
          <p:cNvSpPr>
            <a:spLocks noGrp="1"/>
          </p:cNvSpPr>
          <p:nvPr>
            <p:ph type="title"/>
          </p:nvPr>
        </p:nvSpPr>
        <p:spPr>
          <a:xfrm>
            <a:off x="838199" y="388308"/>
            <a:ext cx="7188989" cy="1021424"/>
          </a:xfrm>
        </p:spPr>
        <p:txBody>
          <a:bodyPr anchor="b">
            <a:normAutofit/>
          </a:bodyPr>
          <a:lstStyle/>
          <a:p>
            <a:r>
              <a:rPr lang="en-GB" sz="4000">
                <a:solidFill>
                  <a:schemeClr val="bg1"/>
                </a:solidFill>
              </a:rPr>
              <a:t>Project Requirements</a:t>
            </a:r>
          </a:p>
        </p:txBody>
      </p:sp>
      <p:cxnSp>
        <p:nvCxnSpPr>
          <p:cNvPr id="11" name="Straight Connector 1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9A2E2197-8BF8-4D37-BE59-452FBD594937}"/>
              </a:ext>
            </a:extLst>
          </p:cNvPr>
          <p:cNvGraphicFramePr>
            <a:graphicFrameLocks noGrp="1"/>
          </p:cNvGraphicFramePr>
          <p:nvPr>
            <p:ph idx="1"/>
            <p:extLst>
              <p:ext uri="{D42A27DB-BD31-4B8C-83A1-F6EECF244321}">
                <p14:modId xmlns:p14="http://schemas.microsoft.com/office/powerpoint/2010/main" val="3750138410"/>
              </p:ext>
            </p:extLst>
          </p:nvPr>
        </p:nvGraphicFramePr>
        <p:xfrm>
          <a:off x="1392237" y="1685187"/>
          <a:ext cx="9407526" cy="3841091"/>
        </p:xfrm>
        <a:graphic>
          <a:graphicData uri="http://schemas.openxmlformats.org/drawingml/2006/table">
            <a:tbl>
              <a:tblPr firstRow="1" firstCol="1" bandRow="1">
                <a:solidFill>
                  <a:schemeClr val="tx1">
                    <a:lumMod val="65000"/>
                    <a:lumOff val="35000"/>
                  </a:schemeClr>
                </a:solidFill>
                <a:tableStyleId>{5C22544A-7EE6-4342-B048-85BDC9FD1C3A}</a:tableStyleId>
              </a:tblPr>
              <a:tblGrid>
                <a:gridCol w="4703763">
                  <a:extLst>
                    <a:ext uri="{9D8B030D-6E8A-4147-A177-3AD203B41FA5}">
                      <a16:colId xmlns:a16="http://schemas.microsoft.com/office/drawing/2014/main" val="3872377415"/>
                    </a:ext>
                  </a:extLst>
                </a:gridCol>
                <a:gridCol w="4703763">
                  <a:extLst>
                    <a:ext uri="{9D8B030D-6E8A-4147-A177-3AD203B41FA5}">
                      <a16:colId xmlns:a16="http://schemas.microsoft.com/office/drawing/2014/main" val="1576071594"/>
                    </a:ext>
                  </a:extLst>
                </a:gridCol>
              </a:tblGrid>
              <a:tr h="689339">
                <a:tc>
                  <a:txBody>
                    <a:bodyPr/>
                    <a:lstStyle/>
                    <a:p>
                      <a:pPr algn="ctr">
                        <a:lnSpc>
                          <a:spcPct val="115000"/>
                        </a:lnSpc>
                        <a:spcAft>
                          <a:spcPts val="600"/>
                        </a:spcAft>
                      </a:pPr>
                      <a:r>
                        <a:rPr lang="en-GB" sz="1600" b="1" i="0" cap="all" spc="60" dirty="0">
                          <a:solidFill>
                            <a:schemeClr val="bg1"/>
                          </a:solidFill>
                          <a:effectLst/>
                        </a:rPr>
                        <a:t>Functional</a:t>
                      </a:r>
                      <a:endParaRPr lang="en-GB" sz="1600" b="1" i="0" cap="all" spc="60" dirty="0">
                        <a:solidFill>
                          <a:schemeClr val="bg1"/>
                        </a:solidFill>
                        <a:effectLst/>
                        <a:latin typeface="Times New Roman" panose="02020603050405020304" pitchFamily="18" charset="0"/>
                        <a:ea typeface="Times New Roman" panose="02020603050405020304" pitchFamily="18" charset="0"/>
                      </a:endParaRPr>
                    </a:p>
                  </a:txBody>
                  <a:tcPr marL="163684" marR="163684" marT="163684" marB="163684" anchor="ctr">
                    <a:lnL w="12700" cmpd="sng">
                      <a:noFill/>
                    </a:lnL>
                    <a:lnR w="12700" cmpd="sng">
                      <a:noFill/>
                    </a:lnR>
                    <a:lnT w="12700" cmpd="sng">
                      <a:noFill/>
                    </a:lnT>
                    <a:lnB w="38100" cmpd="sng">
                      <a:noFill/>
                    </a:lnB>
                    <a:solidFill>
                      <a:schemeClr val="tx1"/>
                    </a:solidFill>
                  </a:tcPr>
                </a:tc>
                <a:tc>
                  <a:txBody>
                    <a:bodyPr/>
                    <a:lstStyle/>
                    <a:p>
                      <a:pPr algn="ctr">
                        <a:lnSpc>
                          <a:spcPct val="115000"/>
                        </a:lnSpc>
                        <a:spcAft>
                          <a:spcPts val="600"/>
                        </a:spcAft>
                      </a:pPr>
                      <a:r>
                        <a:rPr lang="en-GB" sz="1600" b="1" i="0" cap="all" spc="60" dirty="0">
                          <a:solidFill>
                            <a:schemeClr val="bg1"/>
                          </a:solidFill>
                          <a:effectLst/>
                        </a:rPr>
                        <a:t>Non-Functional</a:t>
                      </a:r>
                      <a:endParaRPr lang="en-GB" sz="1600" b="1" i="0" cap="all" spc="60" dirty="0">
                        <a:solidFill>
                          <a:schemeClr val="bg1"/>
                        </a:solidFill>
                        <a:effectLst/>
                        <a:latin typeface="Times New Roman" panose="02020603050405020304" pitchFamily="18" charset="0"/>
                        <a:ea typeface="Times New Roman" panose="02020603050405020304" pitchFamily="18" charset="0"/>
                      </a:endParaRPr>
                    </a:p>
                  </a:txBody>
                  <a:tcPr marL="163684" marR="163684" marT="163684" marB="163684" anchor="ctr">
                    <a:lnL w="12700" cmpd="sng">
                      <a:noFill/>
                    </a:lnL>
                    <a:lnR w="12700" cmpd="sng">
                      <a:noFill/>
                    </a:lnR>
                    <a:lnT w="12700" cmpd="sng">
                      <a:noFill/>
                    </a:lnT>
                    <a:lnB w="38100" cmpd="sng">
                      <a:noFill/>
                    </a:lnB>
                    <a:solidFill>
                      <a:schemeClr val="tx1"/>
                    </a:solidFill>
                  </a:tcPr>
                </a:tc>
                <a:extLst>
                  <a:ext uri="{0D108BD9-81ED-4DB2-BD59-A6C34878D82A}">
                    <a16:rowId xmlns:a16="http://schemas.microsoft.com/office/drawing/2014/main" val="2660650313"/>
                  </a:ext>
                </a:extLst>
              </a:tr>
              <a:tr h="787938">
                <a:tc>
                  <a:txBody>
                    <a:bodyPr/>
                    <a:lstStyle/>
                    <a:p>
                      <a:pPr algn="ctr">
                        <a:lnSpc>
                          <a:spcPct val="115000"/>
                        </a:lnSpc>
                        <a:spcAft>
                          <a:spcPts val="600"/>
                        </a:spcAft>
                      </a:pPr>
                      <a:r>
                        <a:rPr lang="en-GB" sz="2000" b="0" i="0" cap="none" spc="0" dirty="0">
                          <a:solidFill>
                            <a:schemeClr val="bg1"/>
                          </a:solidFill>
                          <a:effectLst/>
                        </a:rPr>
                        <a:t>Simulating end-user interaction with a website</a:t>
                      </a:r>
                      <a:endParaRPr lang="en-GB" sz="2000" b="0" i="0" cap="none" spc="0" dirty="0">
                        <a:solidFill>
                          <a:schemeClr val="bg1"/>
                        </a:solidFill>
                        <a:effectLst/>
                        <a:latin typeface="Times New Roman" panose="02020603050405020304" pitchFamily="18" charset="0"/>
                        <a:ea typeface="Times New Roman" panose="02020603050405020304" pitchFamily="18" charset="0"/>
                      </a:endParaRPr>
                    </a:p>
                  </a:txBody>
                  <a:tcPr marL="81842" marR="81842" marT="0" marB="109123" anchor="ctr">
                    <a:lnL w="12700" cmpd="sng">
                      <a:noFill/>
                      <a:prstDash val="solid"/>
                    </a:lnL>
                    <a:lnR w="12700" cmpd="sng">
                      <a:noFill/>
                      <a:prstDash val="solid"/>
                    </a:lnR>
                    <a:lnT w="38100" cmpd="sng">
                      <a:noFill/>
                    </a:lnT>
                    <a:lnB w="12700" cmpd="sng">
                      <a:noFill/>
                      <a:prstDash val="solid"/>
                    </a:lnB>
                    <a:solidFill>
                      <a:schemeClr val="bg1">
                        <a:lumMod val="50000"/>
                      </a:schemeClr>
                    </a:solidFill>
                  </a:tcPr>
                </a:tc>
                <a:tc>
                  <a:txBody>
                    <a:bodyPr/>
                    <a:lstStyle/>
                    <a:p>
                      <a:pPr algn="ctr">
                        <a:lnSpc>
                          <a:spcPct val="115000"/>
                        </a:lnSpc>
                        <a:spcAft>
                          <a:spcPts val="600"/>
                        </a:spcAft>
                      </a:pPr>
                      <a:r>
                        <a:rPr lang="en-GB" sz="2000" b="0" i="0" cap="none" spc="0" dirty="0">
                          <a:solidFill>
                            <a:schemeClr val="bg1"/>
                          </a:solidFill>
                          <a:effectLst/>
                        </a:rPr>
                        <a:t>Package application as containers</a:t>
                      </a:r>
                      <a:endParaRPr lang="en-GB" sz="2000" b="0" i="0" cap="none" spc="0" dirty="0">
                        <a:solidFill>
                          <a:schemeClr val="bg1"/>
                        </a:solidFill>
                        <a:effectLst/>
                        <a:latin typeface="Times New Roman" panose="02020603050405020304" pitchFamily="18" charset="0"/>
                        <a:ea typeface="Times New Roman" panose="02020603050405020304" pitchFamily="18" charset="0"/>
                      </a:endParaRPr>
                    </a:p>
                  </a:txBody>
                  <a:tcPr marL="81842" marR="81842" marT="0" marB="109123" anchor="ctr">
                    <a:lnL w="12700" cmpd="sng">
                      <a:noFill/>
                      <a:prstDash val="solid"/>
                    </a:lnL>
                    <a:lnR w="12700" cmpd="sng">
                      <a:noFill/>
                      <a:prstDash val="solid"/>
                    </a:lnR>
                    <a:lnT w="38100" cmpd="sng">
                      <a:noFill/>
                    </a:lnT>
                    <a:lnB w="12700" cmpd="sng">
                      <a:noFill/>
                      <a:prstDash val="solid"/>
                    </a:lnB>
                    <a:solidFill>
                      <a:schemeClr val="bg1">
                        <a:lumMod val="50000"/>
                      </a:schemeClr>
                    </a:solidFill>
                  </a:tcPr>
                </a:tc>
                <a:extLst>
                  <a:ext uri="{0D108BD9-81ED-4DB2-BD59-A6C34878D82A}">
                    <a16:rowId xmlns:a16="http://schemas.microsoft.com/office/drawing/2014/main" val="2220476853"/>
                  </a:ext>
                </a:extLst>
              </a:tr>
              <a:tr h="787938">
                <a:tc>
                  <a:txBody>
                    <a:bodyPr/>
                    <a:lstStyle/>
                    <a:p>
                      <a:pPr algn="ctr">
                        <a:lnSpc>
                          <a:spcPct val="115000"/>
                        </a:lnSpc>
                        <a:spcAft>
                          <a:spcPts val="600"/>
                        </a:spcAft>
                      </a:pPr>
                      <a:r>
                        <a:rPr lang="en-GB" sz="2000" b="0" i="0" cap="none" spc="0" dirty="0">
                          <a:solidFill>
                            <a:schemeClr val="bg1"/>
                          </a:solidFill>
                          <a:effectLst/>
                        </a:rPr>
                        <a:t>Running tests programmatically on a recurring basis</a:t>
                      </a:r>
                      <a:endParaRPr lang="en-GB" sz="2000" b="0" i="0" cap="none" spc="0" dirty="0">
                        <a:solidFill>
                          <a:schemeClr val="bg1"/>
                        </a:solidFill>
                        <a:effectLst/>
                        <a:latin typeface="Times New Roman" panose="02020603050405020304" pitchFamily="18" charset="0"/>
                        <a:ea typeface="Times New Roman" panose="02020603050405020304" pitchFamily="18" charset="0"/>
                      </a:endParaRPr>
                    </a:p>
                  </a:txBody>
                  <a:tcPr marL="81842" marR="81842" marT="0" marB="109123" anchor="ctr">
                    <a:lnL w="12700" cmpd="sng">
                      <a:noFill/>
                      <a:prstDash val="solid"/>
                    </a:lnL>
                    <a:lnR w="12700" cmpd="sng">
                      <a:noFill/>
                      <a:prstDash val="solid"/>
                    </a:lnR>
                    <a:lnT w="12700" cmpd="sng">
                      <a:noFill/>
                      <a:prstDash val="solid"/>
                    </a:lnT>
                    <a:lnB w="12700" cmpd="sng">
                      <a:noFill/>
                      <a:prstDash val="solid"/>
                    </a:lnB>
                    <a:solidFill>
                      <a:schemeClr val="bg1">
                        <a:lumMod val="50000"/>
                      </a:schemeClr>
                    </a:solidFill>
                  </a:tcPr>
                </a:tc>
                <a:tc>
                  <a:txBody>
                    <a:bodyPr/>
                    <a:lstStyle/>
                    <a:p>
                      <a:pPr algn="ctr">
                        <a:lnSpc>
                          <a:spcPct val="115000"/>
                        </a:lnSpc>
                        <a:spcAft>
                          <a:spcPts val="600"/>
                        </a:spcAft>
                      </a:pPr>
                      <a:r>
                        <a:rPr lang="en-GB" sz="2000" b="0" i="0" cap="none" spc="0" dirty="0">
                          <a:solidFill>
                            <a:schemeClr val="bg1"/>
                          </a:solidFill>
                          <a:effectLst/>
                        </a:rPr>
                        <a:t>Deployment and hosting of application in the web</a:t>
                      </a:r>
                      <a:endParaRPr lang="en-GB" sz="2000" b="0" i="0" cap="none" spc="0" dirty="0">
                        <a:solidFill>
                          <a:schemeClr val="bg1"/>
                        </a:solidFill>
                        <a:effectLst/>
                        <a:latin typeface="Times New Roman" panose="02020603050405020304" pitchFamily="18" charset="0"/>
                        <a:ea typeface="Times New Roman" panose="02020603050405020304" pitchFamily="18" charset="0"/>
                      </a:endParaRPr>
                    </a:p>
                  </a:txBody>
                  <a:tcPr marL="81842" marR="81842" marT="0" marB="109123" anchor="ctr">
                    <a:lnL w="12700" cmpd="sng">
                      <a:noFill/>
                      <a:prstDash val="solid"/>
                    </a:lnL>
                    <a:lnR w="12700" cmpd="sng">
                      <a:noFill/>
                      <a:prstDash val="solid"/>
                    </a:lnR>
                    <a:lnT w="12700" cmpd="sng">
                      <a:noFill/>
                      <a:prstDash val="solid"/>
                    </a:lnT>
                    <a:lnB w="12700" cmpd="sng">
                      <a:noFill/>
                      <a:prstDash val="solid"/>
                    </a:lnB>
                    <a:solidFill>
                      <a:schemeClr val="bg1">
                        <a:lumMod val="50000"/>
                      </a:schemeClr>
                    </a:solidFill>
                  </a:tcPr>
                </a:tc>
                <a:extLst>
                  <a:ext uri="{0D108BD9-81ED-4DB2-BD59-A6C34878D82A}">
                    <a16:rowId xmlns:a16="http://schemas.microsoft.com/office/drawing/2014/main" val="3288673019"/>
                  </a:ext>
                </a:extLst>
              </a:tr>
              <a:tr h="787938">
                <a:tc>
                  <a:txBody>
                    <a:bodyPr/>
                    <a:lstStyle/>
                    <a:p>
                      <a:pPr algn="ctr">
                        <a:lnSpc>
                          <a:spcPct val="115000"/>
                        </a:lnSpc>
                        <a:spcAft>
                          <a:spcPts val="600"/>
                        </a:spcAft>
                      </a:pPr>
                      <a:r>
                        <a:rPr lang="en-GB" sz="2000" b="0" i="0" cap="none" spc="0" dirty="0">
                          <a:solidFill>
                            <a:schemeClr val="bg1"/>
                          </a:solidFill>
                          <a:effectLst/>
                        </a:rPr>
                        <a:t>Saving simulation transactions to database</a:t>
                      </a:r>
                      <a:endParaRPr lang="en-GB" sz="2000" b="0" i="0" cap="none" spc="0" dirty="0">
                        <a:solidFill>
                          <a:schemeClr val="bg1"/>
                        </a:solidFill>
                        <a:effectLst/>
                        <a:latin typeface="Times New Roman" panose="02020603050405020304" pitchFamily="18" charset="0"/>
                        <a:ea typeface="Times New Roman" panose="02020603050405020304" pitchFamily="18" charset="0"/>
                      </a:endParaRPr>
                    </a:p>
                  </a:txBody>
                  <a:tcPr marL="81842" marR="81842" marT="0" marB="109123" anchor="ctr">
                    <a:lnL w="12700" cmpd="sng">
                      <a:noFill/>
                      <a:prstDash val="solid"/>
                    </a:lnL>
                    <a:lnR w="12700" cmpd="sng">
                      <a:noFill/>
                      <a:prstDash val="solid"/>
                    </a:lnR>
                    <a:lnT w="12700" cmpd="sng">
                      <a:noFill/>
                      <a:prstDash val="solid"/>
                    </a:lnT>
                    <a:lnB w="12700" cmpd="sng">
                      <a:noFill/>
                      <a:prstDash val="solid"/>
                    </a:lnB>
                    <a:solidFill>
                      <a:schemeClr val="bg1">
                        <a:lumMod val="50000"/>
                      </a:schemeClr>
                    </a:solidFill>
                  </a:tcPr>
                </a:tc>
                <a:tc>
                  <a:txBody>
                    <a:bodyPr/>
                    <a:lstStyle/>
                    <a:p>
                      <a:pPr algn="ctr">
                        <a:lnSpc>
                          <a:spcPct val="115000"/>
                        </a:lnSpc>
                        <a:spcAft>
                          <a:spcPts val="600"/>
                        </a:spcAft>
                      </a:pPr>
                      <a:r>
                        <a:rPr lang="en-GB" sz="2000" b="0" i="0" cap="none" spc="0" dirty="0">
                          <a:solidFill>
                            <a:schemeClr val="bg1"/>
                          </a:solidFill>
                          <a:effectLst/>
                        </a:rPr>
                        <a:t>Programmatically detecting fundamental changes in page load times</a:t>
                      </a:r>
                      <a:endParaRPr lang="en-GB" sz="2000" b="0" i="0" cap="none" spc="0" dirty="0">
                        <a:solidFill>
                          <a:schemeClr val="bg1"/>
                        </a:solidFill>
                        <a:effectLst/>
                        <a:latin typeface="Times New Roman" panose="02020603050405020304" pitchFamily="18" charset="0"/>
                        <a:ea typeface="Times New Roman" panose="02020603050405020304" pitchFamily="18" charset="0"/>
                      </a:endParaRPr>
                    </a:p>
                  </a:txBody>
                  <a:tcPr marL="81842" marR="81842" marT="0" marB="109123" anchor="ctr">
                    <a:lnL w="12700" cmpd="sng">
                      <a:noFill/>
                      <a:prstDash val="solid"/>
                    </a:lnL>
                    <a:lnR w="12700" cmpd="sng">
                      <a:noFill/>
                      <a:prstDash val="solid"/>
                    </a:lnR>
                    <a:lnT w="12700" cmpd="sng">
                      <a:noFill/>
                      <a:prstDash val="solid"/>
                    </a:lnT>
                    <a:lnB w="12700" cmpd="sng">
                      <a:noFill/>
                      <a:prstDash val="solid"/>
                    </a:lnB>
                    <a:solidFill>
                      <a:schemeClr val="tx1">
                        <a:lumMod val="75000"/>
                        <a:lumOff val="25000"/>
                      </a:schemeClr>
                    </a:solidFill>
                  </a:tcPr>
                </a:tc>
                <a:extLst>
                  <a:ext uri="{0D108BD9-81ED-4DB2-BD59-A6C34878D82A}">
                    <a16:rowId xmlns:a16="http://schemas.microsoft.com/office/drawing/2014/main" val="379267253"/>
                  </a:ext>
                </a:extLst>
              </a:tr>
              <a:tr h="787938">
                <a:tc>
                  <a:txBody>
                    <a:bodyPr/>
                    <a:lstStyle/>
                    <a:p>
                      <a:pPr algn="ctr">
                        <a:lnSpc>
                          <a:spcPct val="115000"/>
                        </a:lnSpc>
                        <a:spcAft>
                          <a:spcPts val="600"/>
                        </a:spcAft>
                      </a:pPr>
                      <a:r>
                        <a:rPr lang="en-GB" sz="2000" b="0" i="0" cap="none" spc="0" dirty="0">
                          <a:solidFill>
                            <a:schemeClr val="bg1"/>
                          </a:solidFill>
                          <a:effectLst/>
                        </a:rPr>
                        <a:t>Creating time-series visualisations for web monitoring</a:t>
                      </a:r>
                      <a:endParaRPr lang="en-GB" sz="2000" b="0" i="0" cap="none" spc="0" dirty="0">
                        <a:solidFill>
                          <a:schemeClr val="bg1"/>
                        </a:solidFill>
                        <a:effectLst/>
                        <a:latin typeface="Times New Roman" panose="02020603050405020304" pitchFamily="18" charset="0"/>
                        <a:ea typeface="Times New Roman" panose="02020603050405020304" pitchFamily="18" charset="0"/>
                      </a:endParaRPr>
                    </a:p>
                  </a:txBody>
                  <a:tcPr marL="81842" marR="81842" marT="0" marB="109123" anchor="ctr">
                    <a:lnL w="12700" cmpd="sng">
                      <a:noFill/>
                      <a:prstDash val="solid"/>
                    </a:lnL>
                    <a:lnR w="12700" cmpd="sng">
                      <a:noFill/>
                      <a:prstDash val="solid"/>
                    </a:lnR>
                    <a:lnT w="12700" cmpd="sng">
                      <a:noFill/>
                      <a:prstDash val="solid"/>
                    </a:lnT>
                    <a:lnB w="12700" cmpd="sng">
                      <a:noFill/>
                      <a:prstDash val="solid"/>
                    </a:lnB>
                    <a:solidFill>
                      <a:schemeClr val="bg1">
                        <a:lumMod val="50000"/>
                      </a:schemeClr>
                    </a:solidFill>
                  </a:tcPr>
                </a:tc>
                <a:tc>
                  <a:txBody>
                    <a:bodyPr/>
                    <a:lstStyle/>
                    <a:p>
                      <a:pPr algn="ctr">
                        <a:lnSpc>
                          <a:spcPct val="115000"/>
                        </a:lnSpc>
                        <a:spcAft>
                          <a:spcPts val="600"/>
                        </a:spcAft>
                      </a:pPr>
                      <a:r>
                        <a:rPr lang="en-GB" sz="2000" b="0" i="0" cap="none" spc="0" dirty="0">
                          <a:solidFill>
                            <a:schemeClr val="bg1"/>
                          </a:solidFill>
                          <a:effectLst/>
                        </a:rPr>
                        <a:t>Programmatically detecting components causing page slowdowns</a:t>
                      </a:r>
                      <a:endParaRPr lang="en-GB" sz="2000" b="0" i="0" cap="none" spc="0" dirty="0">
                        <a:solidFill>
                          <a:schemeClr val="bg1"/>
                        </a:solidFill>
                        <a:effectLst/>
                        <a:latin typeface="Times New Roman" panose="02020603050405020304" pitchFamily="18" charset="0"/>
                        <a:ea typeface="Times New Roman" panose="02020603050405020304" pitchFamily="18" charset="0"/>
                      </a:endParaRPr>
                    </a:p>
                  </a:txBody>
                  <a:tcPr marL="81842" marR="81842" marT="0" marB="109123" anchor="ctr">
                    <a:lnL w="12700" cmpd="sng">
                      <a:noFill/>
                      <a:prstDash val="solid"/>
                    </a:lnL>
                    <a:lnR w="12700" cmpd="sng">
                      <a:noFill/>
                      <a:prstDash val="solid"/>
                    </a:lnR>
                    <a:lnT w="12700" cmpd="sng">
                      <a:noFill/>
                      <a:prstDash val="solid"/>
                    </a:lnT>
                    <a:lnB w="12700" cmpd="sng">
                      <a:noFill/>
                      <a:prstDash val="solid"/>
                    </a:lnB>
                    <a:solidFill>
                      <a:schemeClr val="tx1">
                        <a:lumMod val="75000"/>
                        <a:lumOff val="25000"/>
                      </a:schemeClr>
                    </a:solidFill>
                  </a:tcPr>
                </a:tc>
                <a:extLst>
                  <a:ext uri="{0D108BD9-81ED-4DB2-BD59-A6C34878D82A}">
                    <a16:rowId xmlns:a16="http://schemas.microsoft.com/office/drawing/2014/main" val="1963883893"/>
                  </a:ext>
                </a:extLst>
              </a:tr>
            </a:tbl>
          </a:graphicData>
        </a:graphic>
      </p:graphicFrame>
      <p:sp>
        <p:nvSpPr>
          <p:cNvPr id="5" name="Rectangle 4">
            <a:extLst>
              <a:ext uri="{FF2B5EF4-FFF2-40B4-BE49-F238E27FC236}">
                <a16:creationId xmlns:a16="http://schemas.microsoft.com/office/drawing/2014/main" id="{419BF9C3-AE8D-47B9-8404-DB04E8BB6F1C}"/>
              </a:ext>
            </a:extLst>
          </p:cNvPr>
          <p:cNvSpPr/>
          <p:nvPr/>
        </p:nvSpPr>
        <p:spPr>
          <a:xfrm>
            <a:off x="1493520" y="5770880"/>
            <a:ext cx="325120" cy="32512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193D0E98-7804-4B71-8A8F-C18E8C7A8B75}"/>
              </a:ext>
            </a:extLst>
          </p:cNvPr>
          <p:cNvSpPr/>
          <p:nvPr/>
        </p:nvSpPr>
        <p:spPr>
          <a:xfrm>
            <a:off x="6217920" y="5770880"/>
            <a:ext cx="325120" cy="32512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C767ACC8-4EAD-4BA8-BB36-B1020AD0ACA5}"/>
              </a:ext>
            </a:extLst>
          </p:cNvPr>
          <p:cNvSpPr txBox="1"/>
          <p:nvPr/>
        </p:nvSpPr>
        <p:spPr>
          <a:xfrm>
            <a:off x="1818640" y="5770880"/>
            <a:ext cx="3098800" cy="369332"/>
          </a:xfrm>
          <a:prstGeom prst="rect">
            <a:avLst/>
          </a:prstGeom>
          <a:noFill/>
        </p:spPr>
        <p:txBody>
          <a:bodyPr wrap="square" rtlCol="0">
            <a:spAutoFit/>
          </a:bodyPr>
          <a:lstStyle/>
          <a:p>
            <a:r>
              <a:rPr lang="en-GB" dirty="0">
                <a:solidFill>
                  <a:schemeClr val="bg1"/>
                </a:solidFill>
              </a:rPr>
              <a:t>   Developed</a:t>
            </a:r>
          </a:p>
        </p:txBody>
      </p:sp>
      <p:sp>
        <p:nvSpPr>
          <p:cNvPr id="12" name="TextBox 11">
            <a:extLst>
              <a:ext uri="{FF2B5EF4-FFF2-40B4-BE49-F238E27FC236}">
                <a16:creationId xmlns:a16="http://schemas.microsoft.com/office/drawing/2014/main" id="{E6EF12BC-28F5-46D0-AE1B-F3A920D94288}"/>
              </a:ext>
            </a:extLst>
          </p:cNvPr>
          <p:cNvSpPr txBox="1"/>
          <p:nvPr/>
        </p:nvSpPr>
        <p:spPr>
          <a:xfrm>
            <a:off x="6543040" y="5748774"/>
            <a:ext cx="3205085" cy="369332"/>
          </a:xfrm>
          <a:prstGeom prst="rect">
            <a:avLst/>
          </a:prstGeom>
          <a:noFill/>
        </p:spPr>
        <p:txBody>
          <a:bodyPr wrap="square" rtlCol="0">
            <a:spAutoFit/>
          </a:bodyPr>
          <a:lstStyle/>
          <a:p>
            <a:r>
              <a:rPr lang="en-GB" dirty="0">
                <a:solidFill>
                  <a:schemeClr val="bg1"/>
                </a:solidFill>
              </a:rPr>
              <a:t>   Not Developed</a:t>
            </a:r>
          </a:p>
        </p:txBody>
      </p:sp>
      <p:pic>
        <p:nvPicPr>
          <p:cNvPr id="3" name="Recorded Sound">
            <a:hlinkClick r:id="" action="ppaction://media"/>
            <a:extLst>
              <a:ext uri="{FF2B5EF4-FFF2-40B4-BE49-F238E27FC236}">
                <a16:creationId xmlns:a16="http://schemas.microsoft.com/office/drawing/2014/main" id="{E955C223-83D8-4CB3-BC70-F6037E86C9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9994" y="144626"/>
            <a:ext cx="487363" cy="487363"/>
          </a:xfrm>
          <a:prstGeom prst="rect">
            <a:avLst/>
          </a:prstGeom>
        </p:spPr>
      </p:pic>
    </p:spTree>
    <p:extLst>
      <p:ext uri="{BB962C8B-B14F-4D97-AF65-F5344CB8AC3E}">
        <p14:creationId xmlns:p14="http://schemas.microsoft.com/office/powerpoint/2010/main" val="385280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2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D56ED-9288-4314-A292-89BF2BEE453B}"/>
              </a:ext>
            </a:extLst>
          </p:cNvPr>
          <p:cNvSpPr>
            <a:spLocks noGrp="1"/>
          </p:cNvSpPr>
          <p:nvPr>
            <p:ph type="title"/>
          </p:nvPr>
        </p:nvSpPr>
        <p:spPr>
          <a:xfrm>
            <a:off x="838199" y="0"/>
            <a:ext cx="10515600" cy="1325563"/>
          </a:xfrm>
        </p:spPr>
        <p:txBody>
          <a:bodyPr/>
          <a:lstStyle/>
          <a:p>
            <a:r>
              <a:rPr lang="en-GB" b="1" dirty="0">
                <a:solidFill>
                  <a:schemeClr val="bg1"/>
                </a:solidFill>
              </a:rPr>
              <a:t>ARTEFACT DESIGN</a:t>
            </a:r>
          </a:p>
        </p:txBody>
      </p:sp>
      <p:pic>
        <p:nvPicPr>
          <p:cNvPr id="5" name="Picture 4" descr="Diagram&#10;&#10;Description automatically generated">
            <a:extLst>
              <a:ext uri="{FF2B5EF4-FFF2-40B4-BE49-F238E27FC236}">
                <a16:creationId xmlns:a16="http://schemas.microsoft.com/office/drawing/2014/main" id="{56B7BC24-1D30-48BD-9493-7966507F97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86" y="1268436"/>
            <a:ext cx="6818553" cy="4321128"/>
          </a:xfrm>
          <a:prstGeom prst="rect">
            <a:avLst/>
          </a:prstGeom>
          <a:ln w="38100">
            <a:solidFill>
              <a:srgbClr val="ED7D31"/>
            </a:solidFill>
          </a:ln>
        </p:spPr>
      </p:pic>
      <p:pic>
        <p:nvPicPr>
          <p:cNvPr id="9" name="Picture 8">
            <a:extLst>
              <a:ext uri="{FF2B5EF4-FFF2-40B4-BE49-F238E27FC236}">
                <a16:creationId xmlns:a16="http://schemas.microsoft.com/office/drawing/2014/main" id="{4BED88A3-4B51-4B82-8957-AD1B2ECA7ACB}"/>
              </a:ext>
            </a:extLst>
          </p:cNvPr>
          <p:cNvPicPr>
            <a:picLocks noChangeAspect="1"/>
          </p:cNvPicPr>
          <p:nvPr/>
        </p:nvPicPr>
        <p:blipFill>
          <a:blip r:embed="rId6"/>
          <a:stretch>
            <a:fillRect/>
          </a:stretch>
        </p:blipFill>
        <p:spPr>
          <a:xfrm>
            <a:off x="9056863" y="680748"/>
            <a:ext cx="1429800" cy="2615190"/>
          </a:xfrm>
          <a:prstGeom prst="rect">
            <a:avLst/>
          </a:prstGeom>
        </p:spPr>
      </p:pic>
      <p:pic>
        <p:nvPicPr>
          <p:cNvPr id="2054" name="Picture 6" descr="Elastic NV - Wikipedia">
            <a:extLst>
              <a:ext uri="{FF2B5EF4-FFF2-40B4-BE49-F238E27FC236}">
                <a16:creationId xmlns:a16="http://schemas.microsoft.com/office/drawing/2014/main" id="{71133A57-DCBC-4A78-94DC-0C82CC48668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63825"/>
          <a:stretch/>
        </p:blipFill>
        <p:spPr bwMode="auto">
          <a:xfrm>
            <a:off x="9018419" y="2441295"/>
            <a:ext cx="1815485" cy="5018589"/>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1159DE71-D09E-4834-9021-B5EA316C817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73324" y="197483"/>
            <a:ext cx="487363" cy="487363"/>
          </a:xfrm>
          <a:prstGeom prst="rect">
            <a:avLst/>
          </a:prstGeom>
        </p:spPr>
      </p:pic>
    </p:spTree>
    <p:extLst>
      <p:ext uri="{BB962C8B-B14F-4D97-AF65-F5344CB8AC3E}">
        <p14:creationId xmlns:p14="http://schemas.microsoft.com/office/powerpoint/2010/main" val="182986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846C6DB-347E-494B-A0A1-0051F1886A89}"/>
              </a:ext>
            </a:extLst>
          </p:cNvPr>
          <p:cNvSpPr>
            <a:spLocks noGrp="1"/>
          </p:cNvSpPr>
          <p:nvPr>
            <p:ph type="title"/>
          </p:nvPr>
        </p:nvSpPr>
        <p:spPr>
          <a:xfrm>
            <a:off x="362805" y="290455"/>
            <a:ext cx="11466388" cy="980002"/>
          </a:xfrm>
        </p:spPr>
        <p:txBody>
          <a:bodyPr vert="horz" lIns="91440" tIns="45720" rIns="91440" bIns="45720" rtlCol="0" anchor="ctr">
            <a:normAutofit/>
          </a:bodyPr>
          <a:lstStyle/>
          <a:p>
            <a:r>
              <a:rPr lang="en-US" b="1" kern="1200" dirty="0">
                <a:solidFill>
                  <a:schemeClr val="bg1"/>
                </a:solidFill>
                <a:latin typeface="+mn-lt"/>
                <a:ea typeface="+mj-ea"/>
                <a:cs typeface="+mj-cs"/>
              </a:rPr>
              <a:t>CAPTURING &amp; STORING DATA</a:t>
            </a:r>
            <a:endParaRPr lang="en-US" sz="3800" b="1" kern="1200" dirty="0">
              <a:solidFill>
                <a:schemeClr val="bg1"/>
              </a:solidFill>
              <a:latin typeface="+mn-lt"/>
              <a:ea typeface="+mj-ea"/>
              <a:cs typeface="+mj-cs"/>
            </a:endParaRPr>
          </a:p>
        </p:txBody>
      </p:sp>
      <p:cxnSp>
        <p:nvCxnSpPr>
          <p:cNvPr id="9" name="Straight Connector 8">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E7CEFB9-5672-4FC6-981B-C8DA3FE08E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61060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048" y="5286237"/>
            <a:ext cx="1218895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A167AF8-6CD8-45B5-8EDC-D99F04897BD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86089" y="1560911"/>
            <a:ext cx="5607048" cy="3851522"/>
          </a:xfrm>
          <a:prstGeom prst="rect">
            <a:avLst/>
          </a:prstGeom>
          <a:noFill/>
          <a:ln w="38100">
            <a:solidFill>
              <a:schemeClr val="accent2"/>
            </a:solidFill>
          </a:ln>
        </p:spPr>
      </p:pic>
      <p:pic>
        <p:nvPicPr>
          <p:cNvPr id="12" name="Picture 12" descr="ElasticSearch: Lessons on Migration from MSSQL">
            <a:extLst>
              <a:ext uri="{FF2B5EF4-FFF2-40B4-BE49-F238E27FC236}">
                <a16:creationId xmlns:a16="http://schemas.microsoft.com/office/drawing/2014/main" id="{BDD81969-7A4E-44D0-A48E-21D485CCFE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098" r="34769" b="37185"/>
          <a:stretch/>
        </p:blipFill>
        <p:spPr bwMode="auto">
          <a:xfrm>
            <a:off x="8899004" y="2597150"/>
            <a:ext cx="1747225" cy="1777611"/>
          </a:xfrm>
          <a:prstGeom prst="rect">
            <a:avLst/>
          </a:prstGeom>
          <a:noFill/>
          <a:ln w="12700">
            <a:solidFill>
              <a:schemeClr val="accent2"/>
            </a:solidFill>
          </a:ln>
          <a:extLst>
            <a:ext uri="{909E8E84-426E-40DD-AFC4-6F175D3DCCD1}">
              <a14:hiddenFill xmlns:a14="http://schemas.microsoft.com/office/drawing/2010/main">
                <a:solidFill>
                  <a:srgbClr val="FFFFFF"/>
                </a:solidFill>
              </a14:hiddenFill>
            </a:ext>
          </a:extLst>
        </p:spPr>
      </p:pic>
      <p:cxnSp>
        <p:nvCxnSpPr>
          <p:cNvPr id="5" name="Connector: Elbow 4">
            <a:extLst>
              <a:ext uri="{FF2B5EF4-FFF2-40B4-BE49-F238E27FC236}">
                <a16:creationId xmlns:a16="http://schemas.microsoft.com/office/drawing/2014/main" id="{972D8F13-F7E3-41A0-A479-90B105BEF814}"/>
              </a:ext>
            </a:extLst>
          </p:cNvPr>
          <p:cNvCxnSpPr>
            <a:stCxn id="8" idx="3"/>
            <a:endCxn id="12" idx="1"/>
          </p:cNvCxnSpPr>
          <p:nvPr/>
        </p:nvCxnSpPr>
        <p:spPr>
          <a:xfrm flipV="1">
            <a:off x="6793137" y="3485956"/>
            <a:ext cx="2105867" cy="716"/>
          </a:xfrm>
          <a:prstGeom prst="bentConnector3">
            <a:avLst/>
          </a:prstGeom>
          <a:ln w="857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 name="Recorded Sound">
            <a:hlinkClick r:id="" action="ppaction://media"/>
            <a:extLst>
              <a:ext uri="{FF2B5EF4-FFF2-40B4-BE49-F238E27FC236}">
                <a16:creationId xmlns:a16="http://schemas.microsoft.com/office/drawing/2014/main" id="{9F625A13-0BAB-45A5-BB7D-530BD5E2C30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6664" y="293093"/>
            <a:ext cx="487363" cy="487363"/>
          </a:xfrm>
          <a:prstGeom prst="rect">
            <a:avLst/>
          </a:prstGeom>
        </p:spPr>
      </p:pic>
    </p:spTree>
    <p:extLst>
      <p:ext uri="{BB962C8B-B14F-4D97-AF65-F5344CB8AC3E}">
        <p14:creationId xmlns:p14="http://schemas.microsoft.com/office/powerpoint/2010/main" val="315946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4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898</TotalTime>
  <Words>1513</Words>
  <Application>Microsoft Office PowerPoint</Application>
  <PresentationFormat>Widescreen</PresentationFormat>
  <Paragraphs>122</Paragraphs>
  <Slides>14</Slides>
  <Notes>13</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Times New Roman</vt:lpstr>
      <vt:lpstr>Trebuchet MS</vt:lpstr>
      <vt:lpstr>Office Theme</vt:lpstr>
      <vt:lpstr>Web Monitoring For Performance Regressions</vt:lpstr>
      <vt:lpstr>BACKGROUND</vt:lpstr>
      <vt:lpstr>Research Question </vt:lpstr>
      <vt:lpstr>WHY</vt:lpstr>
      <vt:lpstr>BENEFITS</vt:lpstr>
      <vt:lpstr>Synthetic Transaction Monitoring (STM)  Vs  Real User Monitoring (RUM)</vt:lpstr>
      <vt:lpstr>Project Requirements</vt:lpstr>
      <vt:lpstr>ARTEFACT DESIGN</vt:lpstr>
      <vt:lpstr>CAPTURING &amp; STORING DATA</vt:lpstr>
      <vt:lpstr>Data Visualisation</vt:lpstr>
      <vt:lpstr>DEPLOYMENT</vt:lpstr>
      <vt:lpstr>VALIDITY TESTING</vt:lpstr>
      <vt:lpstr>Conclusions</vt:lpstr>
      <vt:lpstr>Demo - 1 MIN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Monitoring For Performance Regressions</dc:title>
  <dc:creator>João</dc:creator>
  <cp:lastModifiedBy>João</cp:lastModifiedBy>
  <cp:revision>74</cp:revision>
  <dcterms:created xsi:type="dcterms:W3CDTF">2021-05-11T16:00:53Z</dcterms:created>
  <dcterms:modified xsi:type="dcterms:W3CDTF">2021-05-16T11:32:45Z</dcterms:modified>
</cp:coreProperties>
</file>